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7" r:id="rId8"/>
    <p:sldId id="262" r:id="rId9"/>
    <p:sldId id="263" r:id="rId10"/>
    <p:sldId id="268" r:id="rId11"/>
    <p:sldId id="264" r:id="rId12"/>
    <p:sldId id="265" r:id="rId13"/>
    <p:sldId id="266" r:id="rId14"/>
    <p:sldId id="270" r:id="rId15"/>
    <p:sldId id="269"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34" y="8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AC5E32-8AF2-4EC7-860E-2F864080DDD8}" type="datetimeFigureOut">
              <a:rPr lang="ru-RU" smtClean="0"/>
              <a:t>13.10.2020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2162BE-7D0D-4C71-B5BD-5F532141B923}" type="slidenum">
              <a:rPr lang="ru-RU" smtClean="0"/>
              <a:t>‹#›</a:t>
            </a:fld>
            <a:endParaRPr lang="ru-RU"/>
          </a:p>
        </p:txBody>
      </p:sp>
    </p:spTree>
    <p:extLst>
      <p:ext uri="{BB962C8B-B14F-4D97-AF65-F5344CB8AC3E}">
        <p14:creationId xmlns:p14="http://schemas.microsoft.com/office/powerpoint/2010/main" val="111549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2162BE-7D0D-4C71-B5BD-5F532141B923}" type="slidenum">
              <a:rPr lang="ru-RU" smtClean="0"/>
              <a:t>16</a:t>
            </a:fld>
            <a:endParaRPr lang="ru-RU"/>
          </a:p>
        </p:txBody>
      </p:sp>
    </p:spTree>
    <p:extLst>
      <p:ext uri="{BB962C8B-B14F-4D97-AF65-F5344CB8AC3E}">
        <p14:creationId xmlns:p14="http://schemas.microsoft.com/office/powerpoint/2010/main" val="1790630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9853B40-4743-4B15-AB6B-3CC8ED133A70}" type="datetimeFigureOut">
              <a:rPr lang="ru-RU" smtClean="0"/>
              <a:t>13.10.2020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820D4F1-A0A0-4FE0-83FE-B0C8AC99DCE7}"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3874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853B40-4743-4B15-AB6B-3CC8ED133A70}" type="datetimeFigureOut">
              <a:rPr lang="ru-RU" smtClean="0"/>
              <a:t>13.10.2020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2337265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853B40-4743-4B15-AB6B-3CC8ED133A70}" type="datetimeFigureOut">
              <a:rPr lang="ru-RU" smtClean="0"/>
              <a:t>13.10.2020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53765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9853B40-4743-4B15-AB6B-3CC8ED133A70}" type="datetimeFigureOut">
              <a:rPr lang="ru-RU" smtClean="0"/>
              <a:t>13.10.2020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114994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9853B40-4743-4B15-AB6B-3CC8ED133A70}" type="datetimeFigureOut">
              <a:rPr lang="ru-RU" smtClean="0"/>
              <a:t>13.10.2020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820D4F1-A0A0-4FE0-83FE-B0C8AC99DCE7}"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6789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9853B40-4743-4B15-AB6B-3CC8ED133A70}" type="datetimeFigureOut">
              <a:rPr lang="ru-RU" smtClean="0"/>
              <a:t>13.10.2020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3190604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9853B40-4743-4B15-AB6B-3CC8ED133A70}" type="datetimeFigureOut">
              <a:rPr lang="ru-RU" smtClean="0"/>
              <a:t>13.10.2020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1667654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9853B40-4743-4B15-AB6B-3CC8ED133A70}" type="datetimeFigureOut">
              <a:rPr lang="ru-RU" smtClean="0"/>
              <a:t>13.10.2020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1000241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9853B40-4743-4B15-AB6B-3CC8ED133A70}" type="datetimeFigureOut">
              <a:rPr lang="ru-RU" smtClean="0"/>
              <a:t>13.10.2020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3288772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9853B40-4743-4B15-AB6B-3CC8ED133A70}" type="datetimeFigureOut">
              <a:rPr lang="ru-RU" smtClean="0"/>
              <a:t>13.10.2020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820D4F1-A0A0-4FE0-83FE-B0C8AC99DCE7}" type="slidenum">
              <a:rPr lang="ru-RU" smtClean="0"/>
              <a:t>‹#›</a:t>
            </a:fld>
            <a:endParaRPr lang="ru-RU"/>
          </a:p>
        </p:txBody>
      </p:sp>
    </p:spTree>
    <p:extLst>
      <p:ext uri="{BB962C8B-B14F-4D97-AF65-F5344CB8AC3E}">
        <p14:creationId xmlns:p14="http://schemas.microsoft.com/office/powerpoint/2010/main" val="3725329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9853B40-4743-4B15-AB6B-3CC8ED133A70}" type="datetimeFigureOut">
              <a:rPr lang="ru-RU" smtClean="0"/>
              <a:t>13.10.2020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820D4F1-A0A0-4FE0-83FE-B0C8AC99DCE7}" type="slidenum">
              <a:rPr lang="ru-RU" smtClean="0"/>
              <a:t>‹#›</a:t>
            </a:fld>
            <a:endParaRPr lang="ru-RU"/>
          </a:p>
        </p:txBody>
      </p:sp>
    </p:spTree>
    <p:extLst>
      <p:ext uri="{BB962C8B-B14F-4D97-AF65-F5344CB8AC3E}">
        <p14:creationId xmlns:p14="http://schemas.microsoft.com/office/powerpoint/2010/main" val="1001926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9853B40-4743-4B15-AB6B-3CC8ED133A70}" type="datetimeFigureOut">
              <a:rPr lang="ru-RU" smtClean="0"/>
              <a:t>13.10.2020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820D4F1-A0A0-4FE0-83FE-B0C8AC99DCE7}"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65059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1739151"/>
          </a:xfrm>
        </p:spPr>
        <p:txBody>
          <a:bodyPr>
            <a:normAutofit fontScale="90000"/>
          </a:bodyPr>
          <a:lstStyle/>
          <a:p>
            <a:pPr algn="ctr"/>
            <a:r>
              <a:rPr lang="kk-KZ" sz="4800" b="1" dirty="0" smtClean="0">
                <a:solidFill>
                  <a:srgbClr val="7030A0"/>
                </a:solidFill>
                <a:latin typeface="Times New Roman" panose="02020603050405020304" pitchFamily="18" charset="0"/>
                <a:cs typeface="Times New Roman" panose="02020603050405020304" pitchFamily="18" charset="0"/>
              </a:rPr>
              <a:t/>
            </a:r>
            <a:br>
              <a:rPr lang="kk-KZ" sz="4800" b="1" dirty="0" smtClean="0">
                <a:solidFill>
                  <a:srgbClr val="7030A0"/>
                </a:solidFill>
                <a:latin typeface="Times New Roman" panose="02020603050405020304" pitchFamily="18" charset="0"/>
                <a:cs typeface="Times New Roman" panose="02020603050405020304" pitchFamily="18" charset="0"/>
              </a:rPr>
            </a:br>
            <a:r>
              <a:rPr lang="kk-KZ" sz="4800" b="1" dirty="0" smtClean="0">
                <a:solidFill>
                  <a:srgbClr val="7030A0"/>
                </a:solidFill>
                <a:latin typeface="Times New Roman" panose="02020603050405020304" pitchFamily="18" charset="0"/>
                <a:cs typeface="Times New Roman" panose="02020603050405020304" pitchFamily="18" charset="0"/>
              </a:rPr>
              <a:t>5-дәріс</a:t>
            </a:r>
            <a:br>
              <a:rPr lang="kk-KZ" sz="4800" b="1" dirty="0" smtClean="0">
                <a:solidFill>
                  <a:srgbClr val="7030A0"/>
                </a:solidFill>
                <a:latin typeface="Times New Roman" panose="02020603050405020304" pitchFamily="18" charset="0"/>
                <a:cs typeface="Times New Roman" panose="02020603050405020304" pitchFamily="18" charset="0"/>
              </a:rPr>
            </a:br>
            <a:r>
              <a:rPr lang="kk-KZ" sz="4800" b="1" dirty="0">
                <a:solidFill>
                  <a:srgbClr val="7030A0"/>
                </a:solidFill>
                <a:latin typeface="Times New Roman" panose="02020603050405020304" pitchFamily="18" charset="0"/>
                <a:cs typeface="Times New Roman" panose="02020603050405020304" pitchFamily="18" charset="0"/>
              </a:rPr>
              <a:t/>
            </a:r>
            <a:br>
              <a:rPr lang="kk-KZ" sz="4800" b="1" dirty="0">
                <a:solidFill>
                  <a:srgbClr val="7030A0"/>
                </a:solidFill>
                <a:latin typeface="Times New Roman" panose="02020603050405020304" pitchFamily="18" charset="0"/>
                <a:cs typeface="Times New Roman" panose="02020603050405020304" pitchFamily="18" charset="0"/>
              </a:rPr>
            </a:br>
            <a:r>
              <a:rPr lang="kk-KZ" sz="4800" b="1" dirty="0" smtClean="0">
                <a:solidFill>
                  <a:srgbClr val="7030A0"/>
                </a:solidFill>
                <a:latin typeface="Times New Roman" panose="02020603050405020304" pitchFamily="18" charset="0"/>
                <a:cs typeface="Times New Roman" panose="02020603050405020304" pitchFamily="18" charset="0"/>
              </a:rPr>
              <a:t>Уәждеме </a:t>
            </a:r>
            <a:r>
              <a:rPr lang="kk-KZ" sz="4800" b="1" dirty="0">
                <a:solidFill>
                  <a:srgbClr val="7030A0"/>
                </a:solidFill>
                <a:latin typeface="Times New Roman" panose="02020603050405020304" pitchFamily="18" charset="0"/>
                <a:cs typeface="Times New Roman" panose="02020603050405020304" pitchFamily="18" charset="0"/>
              </a:rPr>
              <a:t>және таным</a:t>
            </a:r>
            <a:endParaRPr lang="ru-RU" sz="4800" b="1" dirty="0">
              <a:solidFill>
                <a:srgbClr val="7030A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r"/>
            <a:r>
              <a:rPr lang="kk-KZ" b="1" cap="none" dirty="0" smtClean="0">
                <a:solidFill>
                  <a:srgbClr val="7030A0"/>
                </a:solidFill>
                <a:latin typeface="Times New Roman" panose="02020603050405020304" pitchFamily="18" charset="0"/>
                <a:cs typeface="Times New Roman" panose="02020603050405020304" pitchFamily="18" charset="0"/>
              </a:rPr>
              <a:t>профессор</a:t>
            </a:r>
            <a:r>
              <a:rPr lang="kk-KZ" b="1" dirty="0" smtClean="0">
                <a:solidFill>
                  <a:srgbClr val="7030A0"/>
                </a:solidFill>
                <a:latin typeface="Times New Roman" panose="02020603050405020304" pitchFamily="18" charset="0"/>
                <a:cs typeface="Times New Roman" panose="02020603050405020304" pitchFamily="18" charset="0"/>
              </a:rPr>
              <a:t> Салқынбай А.Б. </a:t>
            </a:r>
            <a:endParaRPr lang="ru-RU" b="1" dirty="0">
              <a:solidFill>
                <a:srgbClr val="7030A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3"/>
          <a:stretch>
            <a:fillRect/>
          </a:stretch>
        </p:blipFill>
        <p:spPr>
          <a:xfrm>
            <a:off x="0" y="3671723"/>
            <a:ext cx="3840053" cy="2676525"/>
          </a:xfrm>
          <a:prstGeom prst="rect">
            <a:avLst/>
          </a:prstGeom>
        </p:spPr>
      </p:pic>
      <p:pic>
        <p:nvPicPr>
          <p:cNvPr id="6" name="Рисунок 5"/>
          <p:cNvPicPr>
            <a:picLocks noChangeAspect="1"/>
          </p:cNvPicPr>
          <p:nvPr/>
        </p:nvPicPr>
        <p:blipFill>
          <a:blip r:embed="rId4"/>
          <a:stretch>
            <a:fillRect/>
          </a:stretch>
        </p:blipFill>
        <p:spPr>
          <a:xfrm>
            <a:off x="9477375" y="0"/>
            <a:ext cx="2714625" cy="1685925"/>
          </a:xfrm>
          <a:prstGeom prst="rect">
            <a:avLst/>
          </a:prstGeom>
        </p:spPr>
      </p:pic>
    </p:spTree>
    <p:extLst>
      <p:ext uri="{BB962C8B-B14F-4D97-AF65-F5344CB8AC3E}">
        <p14:creationId xmlns:p14="http://schemas.microsoft.com/office/powerpoint/2010/main" val="13382927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9322" y="451945"/>
            <a:ext cx="10058400" cy="896532"/>
          </a:xfrm>
        </p:spPr>
        <p:txBody>
          <a:bodyPr>
            <a:normAutofit/>
          </a:bodyPr>
          <a:lstStyle/>
          <a:p>
            <a:r>
              <a:rPr lang="kk-KZ" sz="3600" b="1" dirty="0">
                <a:solidFill>
                  <a:srgbClr val="C00000"/>
                </a:solidFill>
              </a:rPr>
              <a:t>Ұлттық сана мен дүниетанымның куәсі – тіл </a:t>
            </a:r>
            <a:endParaRPr lang="ru-RU" sz="3600" b="1" dirty="0">
              <a:solidFill>
                <a:srgbClr val="C00000"/>
              </a:solidFill>
            </a:endParaRPr>
          </a:p>
        </p:txBody>
      </p:sp>
      <p:sp>
        <p:nvSpPr>
          <p:cNvPr id="3" name="Объект 2"/>
          <p:cNvSpPr>
            <a:spLocks noGrp="1"/>
          </p:cNvSpPr>
          <p:nvPr>
            <p:ph idx="1"/>
          </p:nvPr>
        </p:nvSpPr>
        <p:spPr/>
        <p:txBody>
          <a:bodyPr>
            <a:normAutofit/>
          </a:bodyPr>
          <a:lstStyle/>
          <a:p>
            <a:r>
              <a:rPr lang="kk-KZ" sz="3600" b="1" dirty="0"/>
              <a:t>«</a:t>
            </a:r>
            <a:r>
              <a:rPr lang="kk-KZ" sz="3600" b="1" dirty="0" err="1"/>
              <a:t>Язык</a:t>
            </a:r>
            <a:r>
              <a:rPr lang="kk-KZ" sz="3600" b="1" dirty="0"/>
              <a:t> </a:t>
            </a:r>
            <a:r>
              <a:rPr lang="kk-KZ" sz="3600" b="1" dirty="0" err="1"/>
              <a:t>есть</a:t>
            </a:r>
            <a:r>
              <a:rPr lang="kk-KZ" sz="3600" b="1" dirty="0"/>
              <a:t> орган, </a:t>
            </a:r>
            <a:r>
              <a:rPr lang="kk-KZ" sz="3600" b="1" dirty="0" err="1"/>
              <a:t>образующий</a:t>
            </a:r>
            <a:r>
              <a:rPr lang="kk-KZ" sz="3600" b="1" dirty="0"/>
              <a:t> </a:t>
            </a:r>
            <a:r>
              <a:rPr lang="kk-KZ" sz="3600" b="1" dirty="0" err="1"/>
              <a:t>мысль</a:t>
            </a:r>
            <a:r>
              <a:rPr lang="kk-KZ" sz="3600" b="1" dirty="0"/>
              <a:t>. </a:t>
            </a:r>
            <a:r>
              <a:rPr lang="kk-KZ" sz="3600" b="1" dirty="0" err="1"/>
              <a:t>Умственная</a:t>
            </a:r>
            <a:r>
              <a:rPr lang="kk-KZ" sz="3600" b="1" dirty="0"/>
              <a:t> </a:t>
            </a:r>
            <a:r>
              <a:rPr lang="kk-KZ" sz="3600" b="1" dirty="0" err="1"/>
              <a:t>деятельность</a:t>
            </a:r>
            <a:r>
              <a:rPr lang="kk-KZ" sz="3600" b="1" dirty="0"/>
              <a:t> – </a:t>
            </a:r>
            <a:r>
              <a:rPr lang="kk-KZ" sz="3600" b="1" dirty="0" err="1"/>
              <a:t>совершенно</a:t>
            </a:r>
            <a:r>
              <a:rPr lang="kk-KZ" sz="3600" b="1" dirty="0"/>
              <a:t> </a:t>
            </a:r>
            <a:r>
              <a:rPr lang="kk-KZ" sz="3600" b="1" dirty="0" err="1"/>
              <a:t>духовная</a:t>
            </a:r>
            <a:r>
              <a:rPr lang="kk-KZ" sz="3600" b="1" dirty="0"/>
              <a:t> и </a:t>
            </a:r>
            <a:r>
              <a:rPr lang="kk-KZ" sz="3600" b="1" dirty="0" err="1"/>
              <a:t>приходяшяя</a:t>
            </a:r>
            <a:r>
              <a:rPr lang="ru-RU" sz="3600" b="1" dirty="0"/>
              <a:t> бесследно – посредством </a:t>
            </a:r>
            <a:r>
              <a:rPr lang="kk-KZ" sz="3600" b="1" dirty="0" err="1"/>
              <a:t>звука</a:t>
            </a:r>
            <a:r>
              <a:rPr lang="kk-KZ" sz="3600" b="1" dirty="0"/>
              <a:t> </a:t>
            </a:r>
            <a:r>
              <a:rPr lang="kk-KZ" sz="3600" b="1" dirty="0" err="1"/>
              <a:t>речи</a:t>
            </a:r>
            <a:r>
              <a:rPr lang="kk-KZ" sz="3600" b="1" dirty="0"/>
              <a:t> </a:t>
            </a:r>
            <a:r>
              <a:rPr lang="kk-KZ" sz="3600" b="1" dirty="0" err="1"/>
              <a:t>материализуется</a:t>
            </a:r>
            <a:r>
              <a:rPr lang="kk-KZ" sz="3600" b="1" dirty="0"/>
              <a:t> и </a:t>
            </a:r>
            <a:r>
              <a:rPr lang="kk-KZ" sz="3600" b="1" dirty="0" err="1"/>
              <a:t>становится</a:t>
            </a:r>
            <a:r>
              <a:rPr lang="kk-KZ" sz="3600" b="1" dirty="0"/>
              <a:t> </a:t>
            </a:r>
            <a:r>
              <a:rPr lang="kk-KZ" sz="3600" b="1" dirty="0" err="1" smtClean="0"/>
              <a:t>доступной</a:t>
            </a:r>
            <a:r>
              <a:rPr lang="kk-KZ" sz="3600" b="1" dirty="0" smtClean="0"/>
              <a:t> </a:t>
            </a:r>
            <a:r>
              <a:rPr lang="kk-KZ" sz="3600" b="1" dirty="0" err="1"/>
              <a:t>для</a:t>
            </a:r>
            <a:r>
              <a:rPr lang="kk-KZ" sz="3600" b="1" dirty="0"/>
              <a:t> </a:t>
            </a:r>
            <a:r>
              <a:rPr lang="kk-KZ" sz="3600" b="1" dirty="0" err="1"/>
              <a:t>человеческого</a:t>
            </a:r>
            <a:r>
              <a:rPr lang="kk-KZ" sz="3600" b="1" dirty="0"/>
              <a:t> </a:t>
            </a:r>
            <a:r>
              <a:rPr lang="kk-KZ" sz="3600" b="1" dirty="0" err="1"/>
              <a:t>восприятия</a:t>
            </a:r>
            <a:r>
              <a:rPr lang="kk-KZ" sz="3600" b="1" dirty="0"/>
              <a:t>. </a:t>
            </a:r>
            <a:r>
              <a:rPr lang="kk-KZ" sz="3600" b="1" dirty="0" err="1"/>
              <a:t>Деятельность</a:t>
            </a:r>
            <a:r>
              <a:rPr lang="kk-KZ" sz="3600" b="1" dirty="0"/>
              <a:t> </a:t>
            </a:r>
            <a:r>
              <a:rPr lang="kk-KZ" sz="3600" b="1" dirty="0" err="1"/>
              <a:t>мышления</a:t>
            </a:r>
            <a:r>
              <a:rPr lang="kk-KZ" sz="3600" b="1" dirty="0"/>
              <a:t> и </a:t>
            </a:r>
            <a:r>
              <a:rPr lang="kk-KZ" sz="3600" b="1" dirty="0" err="1"/>
              <a:t>язык</a:t>
            </a:r>
            <a:r>
              <a:rPr lang="kk-KZ" sz="3600" b="1" dirty="0"/>
              <a:t> </a:t>
            </a:r>
            <a:r>
              <a:rPr lang="kk-KZ" sz="3600" b="1" dirty="0" err="1"/>
              <a:t>представляют</a:t>
            </a:r>
            <a:r>
              <a:rPr lang="kk-KZ" sz="3600" b="1" dirty="0"/>
              <a:t> </a:t>
            </a:r>
            <a:r>
              <a:rPr lang="kk-KZ" sz="3600" b="1" dirty="0" err="1"/>
              <a:t>поэтому</a:t>
            </a:r>
            <a:r>
              <a:rPr lang="kk-KZ" sz="3600" b="1" dirty="0"/>
              <a:t> </a:t>
            </a:r>
            <a:r>
              <a:rPr lang="kk-KZ" sz="3600" b="1" dirty="0" err="1"/>
              <a:t>неразрывное</a:t>
            </a:r>
            <a:r>
              <a:rPr lang="kk-KZ" sz="3600" b="1" dirty="0"/>
              <a:t> </a:t>
            </a:r>
            <a:r>
              <a:rPr lang="kk-KZ" sz="3600" b="1" dirty="0" err="1"/>
              <a:t>единство</a:t>
            </a:r>
            <a:r>
              <a:rPr lang="kk-KZ" sz="3600" b="1" dirty="0" smtClean="0"/>
              <a:t>» </a:t>
            </a:r>
            <a:r>
              <a:rPr lang="kk-KZ" sz="3600" b="1" dirty="0"/>
              <a:t>В.</a:t>
            </a:r>
            <a:r>
              <a:rPr lang="kk-KZ" sz="3600" b="1" dirty="0" err="1"/>
              <a:t>Гумбольдт</a:t>
            </a:r>
            <a:r>
              <a:rPr lang="kk-KZ" sz="3600" b="1" dirty="0"/>
              <a:t> </a:t>
            </a:r>
            <a:endParaRPr lang="ru-RU" sz="3600" b="1" dirty="0"/>
          </a:p>
        </p:txBody>
      </p:sp>
    </p:spTree>
    <p:extLst>
      <p:ext uri="{BB962C8B-B14F-4D97-AF65-F5344CB8AC3E}">
        <p14:creationId xmlns:p14="http://schemas.microsoft.com/office/powerpoint/2010/main" val="3698234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kk-KZ" sz="2800" dirty="0">
                <a:latin typeface="Times New Roman" panose="02020603050405020304" pitchFamily="18" charset="0"/>
                <a:cs typeface="Times New Roman" panose="02020603050405020304" pitchFamily="18" charset="0"/>
              </a:rPr>
              <a:t>Сөздің </a:t>
            </a:r>
            <a:r>
              <a:rPr lang="kk-KZ" sz="2800" dirty="0" err="1">
                <a:latin typeface="Times New Roman" panose="02020603050405020304" pitchFamily="18" charset="0"/>
                <a:cs typeface="Times New Roman" panose="02020603050405020304" pitchFamily="18" charset="0"/>
              </a:rPr>
              <a:t>уәжделуі</a:t>
            </a:r>
            <a:r>
              <a:rPr lang="kk-KZ" sz="2800" dirty="0">
                <a:latin typeface="Times New Roman" panose="02020603050405020304" pitchFamily="18" charset="0"/>
                <a:cs typeface="Times New Roman" panose="02020603050405020304" pitchFamily="18" charset="0"/>
              </a:rPr>
              <a:t> оның </a:t>
            </a:r>
            <a:r>
              <a:rPr lang="kk-KZ" sz="2800" dirty="0" err="1">
                <a:latin typeface="Times New Roman" panose="02020603050405020304" pitchFamily="18" charset="0"/>
                <a:cs typeface="Times New Roman" panose="02020603050405020304" pitchFamily="18" charset="0"/>
              </a:rPr>
              <a:t>құрылымдық-семантикалық</a:t>
            </a:r>
            <a:r>
              <a:rPr lang="kk-KZ" sz="2800" dirty="0">
                <a:latin typeface="Times New Roman" panose="02020603050405020304" pitchFamily="18" charset="0"/>
                <a:cs typeface="Times New Roman" panose="02020603050405020304" pitchFamily="18" charset="0"/>
              </a:rPr>
              <a:t> ерекшелігіне, ал сөздің дыбыстық жамылғысы оның лексикалық және құрылымдық қарым-қатынасына негізделеді. Орыс ғалымы О.И.</a:t>
            </a:r>
            <a:r>
              <a:rPr lang="kk-KZ" sz="2800" dirty="0" err="1">
                <a:latin typeface="Times New Roman" panose="02020603050405020304" pitchFamily="18" charset="0"/>
                <a:cs typeface="Times New Roman" panose="02020603050405020304" pitchFamily="18" charset="0"/>
              </a:rPr>
              <a:t>Блинова</a:t>
            </a:r>
            <a:r>
              <a:rPr lang="kk-KZ" sz="2800" dirty="0">
                <a:latin typeface="Times New Roman" panose="02020603050405020304" pitchFamily="18" charset="0"/>
                <a:cs typeface="Times New Roman" panose="02020603050405020304" pitchFamily="18" charset="0"/>
              </a:rPr>
              <a:t> сөздің негізделуін мынадай сызбамен түсіндіреді: </a:t>
            </a:r>
            <a:r>
              <a:rPr lang="kk-KZ" sz="2800" dirty="0">
                <a:solidFill>
                  <a:srgbClr val="C00000"/>
                </a:solidFill>
                <a:latin typeface="Times New Roman" panose="02020603050405020304" pitchFamily="18" charset="0"/>
                <a:cs typeface="Times New Roman" panose="02020603050405020304" pitchFamily="18" charset="0"/>
              </a:rPr>
              <a:t>Дыбыстық жамылғы – Негіздемелік пішін –</a:t>
            </a:r>
            <a:r>
              <a:rPr lang="kk-KZ" sz="2800" dirty="0" err="1">
                <a:solidFill>
                  <a:srgbClr val="C00000"/>
                </a:solidFill>
                <a:latin typeface="Times New Roman" panose="02020603050405020304" pitchFamily="18" charset="0"/>
                <a:cs typeface="Times New Roman" panose="02020603050405020304" pitchFamily="18" charset="0"/>
              </a:rPr>
              <a:t>Негіздемедік</a:t>
            </a:r>
            <a:r>
              <a:rPr lang="kk-KZ" sz="2800" dirty="0">
                <a:solidFill>
                  <a:srgbClr val="C00000"/>
                </a:solidFill>
                <a:latin typeface="Times New Roman" panose="02020603050405020304" pitchFamily="18" charset="0"/>
                <a:cs typeface="Times New Roman" panose="02020603050405020304" pitchFamily="18" charset="0"/>
              </a:rPr>
              <a:t> мағына –Лексикалық мағына.</a:t>
            </a:r>
            <a:r>
              <a:rPr lang="kk-KZ" sz="2800" dirty="0">
                <a:latin typeface="Times New Roman" panose="02020603050405020304" pitchFamily="18" charset="0"/>
                <a:cs typeface="Times New Roman" panose="02020603050405020304" pitchFamily="18" charset="0"/>
              </a:rPr>
              <a:t> Яғни, ең бірінші сөз дыбыстық жамылғыдан тұрады, екінші дыбыстық жамылғы белгілі бір пішінді қалыптастырады, пішінге </a:t>
            </a:r>
            <a:r>
              <a:rPr lang="kk-KZ" sz="2800" dirty="0" err="1">
                <a:latin typeface="Times New Roman" panose="02020603050405020304" pitchFamily="18" charset="0"/>
                <a:cs typeface="Times New Roman" panose="02020603050405020304" pitchFamily="18" charset="0"/>
              </a:rPr>
              <a:t>сөзжасамдықмағына</a:t>
            </a:r>
            <a:r>
              <a:rPr lang="kk-KZ" sz="2800" dirty="0">
                <a:latin typeface="Times New Roman" panose="02020603050405020304" pitchFamily="18" charset="0"/>
                <a:cs typeface="Times New Roman" panose="02020603050405020304" pitchFamily="18" charset="0"/>
              </a:rPr>
              <a:t> тән болады, одан лексикалық мағына туындайды. (16 бет, </a:t>
            </a:r>
            <a:r>
              <a:rPr lang="kk-KZ" sz="2800" dirty="0" err="1">
                <a:latin typeface="Times New Roman" panose="02020603050405020304" pitchFamily="18" charset="0"/>
                <a:cs typeface="Times New Roman" panose="02020603050405020304" pitchFamily="18" charset="0"/>
              </a:rPr>
              <a:t>Блинова</a:t>
            </a:r>
            <a:r>
              <a:rPr lang="kk-KZ" sz="2800" dirty="0">
                <a:latin typeface="Times New Roman" panose="02020603050405020304" pitchFamily="18" charset="0"/>
                <a:cs typeface="Times New Roman" panose="02020603050405020304" pitchFamily="18" charset="0"/>
              </a:rPr>
              <a:t> О.И.</a:t>
            </a:r>
            <a:r>
              <a:rPr lang="kk-KZ" sz="2800" dirty="0" err="1">
                <a:latin typeface="Times New Roman" panose="02020603050405020304" pitchFamily="18" charset="0"/>
                <a:cs typeface="Times New Roman" panose="02020603050405020304" pitchFamily="18" charset="0"/>
              </a:rPr>
              <a:t>Явление</a:t>
            </a:r>
            <a:r>
              <a:rPr lang="kk-KZ" sz="2800" dirty="0">
                <a:latin typeface="Times New Roman" panose="02020603050405020304" pitchFamily="18" charset="0"/>
                <a:cs typeface="Times New Roman" panose="02020603050405020304" pitchFamily="18" charset="0"/>
              </a:rPr>
              <a:t> </a:t>
            </a:r>
            <a:r>
              <a:rPr lang="kk-KZ" sz="2800" dirty="0" err="1">
                <a:latin typeface="Times New Roman" panose="02020603050405020304" pitchFamily="18" charset="0"/>
                <a:cs typeface="Times New Roman" panose="02020603050405020304" pitchFamily="18" charset="0"/>
              </a:rPr>
              <a:t>мотиваии</a:t>
            </a:r>
            <a:r>
              <a:rPr lang="kk-KZ" sz="2800" dirty="0">
                <a:latin typeface="Times New Roman" panose="02020603050405020304" pitchFamily="18" charset="0"/>
                <a:cs typeface="Times New Roman" panose="02020603050405020304" pitchFamily="18" charset="0"/>
              </a:rPr>
              <a:t> </a:t>
            </a:r>
            <a:r>
              <a:rPr lang="kk-KZ" sz="2800" dirty="0" err="1">
                <a:latin typeface="Times New Roman" panose="02020603050405020304" pitchFamily="18" charset="0"/>
                <a:cs typeface="Times New Roman" panose="02020603050405020304" pitchFamily="18" charset="0"/>
              </a:rPr>
              <a:t>слов</a:t>
            </a:r>
            <a:r>
              <a:rPr lang="kk-KZ" sz="2800" dirty="0">
                <a:latin typeface="Times New Roman" panose="02020603050405020304" pitchFamily="18" charset="0"/>
                <a:cs typeface="Times New Roman" panose="02020603050405020304" pitchFamily="18" charset="0"/>
              </a:rPr>
              <a:t>.</a:t>
            </a:r>
            <a:r>
              <a:rPr lang="kk-KZ" sz="2800" dirty="0" err="1">
                <a:latin typeface="Times New Roman" panose="02020603050405020304" pitchFamily="18" charset="0"/>
                <a:cs typeface="Times New Roman" panose="02020603050405020304" pitchFamily="18" charset="0"/>
              </a:rPr>
              <a:t>-Томск</a:t>
            </a:r>
            <a:r>
              <a:rPr lang="kk-KZ" sz="2800" dirty="0">
                <a:latin typeface="Times New Roman" panose="02020603050405020304" pitchFamily="18" charset="0"/>
                <a:cs typeface="Times New Roman" panose="02020603050405020304" pitchFamily="18" charset="0"/>
              </a:rPr>
              <a:t>:</a:t>
            </a:r>
            <a:r>
              <a:rPr lang="kk-KZ" sz="2800" dirty="0" err="1">
                <a:latin typeface="Times New Roman" panose="02020603050405020304" pitchFamily="18" charset="0"/>
                <a:cs typeface="Times New Roman" panose="02020603050405020304" pitchFamily="18" charset="0"/>
              </a:rPr>
              <a:t>изд</a:t>
            </a:r>
            <a:r>
              <a:rPr lang="kk-KZ" sz="2800" dirty="0">
                <a:latin typeface="Times New Roman" panose="02020603050405020304" pitchFamily="18" charset="0"/>
                <a:cs typeface="Times New Roman" panose="02020603050405020304" pitchFamily="18" charset="0"/>
              </a:rPr>
              <a:t>.</a:t>
            </a:r>
            <a:r>
              <a:rPr lang="kk-KZ" sz="2800" dirty="0" err="1">
                <a:latin typeface="Times New Roman" panose="02020603050405020304" pitchFamily="18" charset="0"/>
                <a:cs typeface="Times New Roman" panose="02020603050405020304" pitchFamily="18" charset="0"/>
              </a:rPr>
              <a:t>Томского</a:t>
            </a:r>
            <a:r>
              <a:rPr lang="kk-KZ" sz="2800" dirty="0">
                <a:latin typeface="Times New Roman" panose="02020603050405020304" pitchFamily="18" charset="0"/>
                <a:cs typeface="Times New Roman" panose="02020603050405020304" pitchFamily="18" charset="0"/>
              </a:rPr>
              <a:t> </a:t>
            </a:r>
            <a:r>
              <a:rPr lang="kk-KZ" sz="2800" dirty="0" err="1">
                <a:latin typeface="Times New Roman" panose="02020603050405020304" pitchFamily="18" charset="0"/>
                <a:cs typeface="Times New Roman" panose="02020603050405020304" pitchFamily="18" charset="0"/>
              </a:rPr>
              <a:t>ун-та</a:t>
            </a:r>
            <a:r>
              <a:rPr lang="kk-KZ" sz="2800" dirty="0">
                <a:latin typeface="Times New Roman" panose="02020603050405020304" pitchFamily="18" charset="0"/>
                <a:cs typeface="Times New Roman" panose="02020603050405020304" pitchFamily="18" charset="0"/>
              </a:rPr>
              <a:t>, 1984.-191б.)</a:t>
            </a:r>
            <a:endParaRPr lang="ru-RU" sz="2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272862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kk-KZ" sz="3200" dirty="0">
                <a:latin typeface="Times New Roman" panose="02020603050405020304" pitchFamily="18" charset="0"/>
                <a:cs typeface="Times New Roman" panose="02020603050405020304" pitchFamily="18" charset="0"/>
              </a:rPr>
              <a:t>Е.С.</a:t>
            </a:r>
            <a:r>
              <a:rPr lang="kk-KZ" sz="3200" dirty="0" err="1">
                <a:latin typeface="Times New Roman" panose="02020603050405020304" pitchFamily="18" charset="0"/>
                <a:cs typeface="Times New Roman" panose="02020603050405020304" pitchFamily="18" charset="0"/>
              </a:rPr>
              <a:t>Кубрякова</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Мотивология</a:t>
            </a:r>
            <a:r>
              <a:rPr lang="kk-KZ" sz="3200" dirty="0">
                <a:latin typeface="Times New Roman" panose="02020603050405020304" pitchFamily="18" charset="0"/>
                <a:cs typeface="Times New Roman" panose="02020603050405020304" pitchFamily="18" charset="0"/>
              </a:rPr>
              <a:t> – </a:t>
            </a:r>
            <a:r>
              <a:rPr lang="kk-KZ" sz="3200" dirty="0" err="1">
                <a:latin typeface="Times New Roman" panose="02020603050405020304" pitchFamily="18" charset="0"/>
                <a:cs typeface="Times New Roman" panose="02020603050405020304" pitchFamily="18" charset="0"/>
              </a:rPr>
              <a:t>это</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учение</a:t>
            </a:r>
            <a:r>
              <a:rPr lang="kk-KZ" sz="3200" dirty="0">
                <a:latin typeface="Times New Roman" panose="02020603050405020304" pitchFamily="18" charset="0"/>
                <a:cs typeface="Times New Roman" panose="02020603050405020304" pitchFamily="18" charset="0"/>
              </a:rPr>
              <a:t> о </a:t>
            </a:r>
            <a:r>
              <a:rPr lang="kk-KZ" sz="3200" dirty="0" err="1">
                <a:latin typeface="Times New Roman" panose="02020603050405020304" pitchFamily="18" charset="0"/>
                <a:cs typeface="Times New Roman" panose="02020603050405020304" pitchFamily="18" charset="0"/>
              </a:rPr>
              <a:t>мотивах</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номинации</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которое</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имеет</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свой</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научный</a:t>
            </a:r>
            <a:r>
              <a:rPr lang="kk-KZ" sz="3200" dirty="0">
                <a:latin typeface="Times New Roman" panose="02020603050405020304" pitchFamily="18" charset="0"/>
                <a:cs typeface="Times New Roman" panose="02020603050405020304" pitchFamily="18" charset="0"/>
              </a:rPr>
              <a:t> аппарат, </a:t>
            </a:r>
            <a:r>
              <a:rPr lang="kk-KZ" sz="3200" dirty="0" err="1">
                <a:latin typeface="Times New Roman" panose="02020603050405020304" pitchFamily="18" charset="0"/>
                <a:cs typeface="Times New Roman" panose="02020603050405020304" pitchFamily="18" charset="0"/>
              </a:rPr>
              <a:t>свой</a:t>
            </a:r>
            <a:r>
              <a:rPr lang="kk-KZ" sz="3200" dirty="0">
                <a:latin typeface="Times New Roman" panose="02020603050405020304" pitchFamily="18" charset="0"/>
                <a:cs typeface="Times New Roman" panose="02020603050405020304" pitchFamily="18" charset="0"/>
              </a:rPr>
              <a:t> объект </a:t>
            </a:r>
            <a:r>
              <a:rPr lang="kk-KZ" sz="3200" dirty="0" err="1">
                <a:latin typeface="Times New Roman" panose="02020603050405020304" pitchFamily="18" charset="0"/>
                <a:cs typeface="Times New Roman" panose="02020603050405020304" pitchFamily="18" charset="0"/>
              </a:rPr>
              <a:t>исследования</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особые</a:t>
            </a:r>
            <a:r>
              <a:rPr lang="kk-KZ" sz="3200" dirty="0">
                <a:latin typeface="Times New Roman" panose="02020603050405020304" pitchFamily="18" charset="0"/>
                <a:cs typeface="Times New Roman" panose="02020603050405020304" pitchFamily="18" charset="0"/>
              </a:rPr>
              <a:t> методы </a:t>
            </a:r>
            <a:r>
              <a:rPr lang="kk-KZ" sz="3200" dirty="0" err="1">
                <a:latin typeface="Times New Roman" panose="02020603050405020304" pitchFamily="18" charset="0"/>
                <a:cs typeface="Times New Roman" panose="02020603050405020304" pitchFamily="18" charset="0"/>
              </a:rPr>
              <a:t>анализа</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свои</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цели</a:t>
            </a:r>
            <a:r>
              <a:rPr lang="kk-KZ" sz="3200" dirty="0">
                <a:latin typeface="Times New Roman" panose="02020603050405020304" pitchFamily="18" charset="0"/>
                <a:cs typeface="Times New Roman" panose="02020603050405020304" pitchFamily="18" charset="0"/>
              </a:rPr>
              <a:t> и </a:t>
            </a:r>
            <a:r>
              <a:rPr lang="kk-KZ" sz="3200" dirty="0" err="1">
                <a:latin typeface="Times New Roman" panose="02020603050405020304" pitchFamily="18" charset="0"/>
                <a:cs typeface="Times New Roman" panose="02020603050405020304" pitchFamily="18" charset="0"/>
              </a:rPr>
              <a:t>задачи</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отграничивающие</a:t>
            </a:r>
            <a:r>
              <a:rPr lang="kk-KZ" sz="3200" dirty="0">
                <a:latin typeface="Times New Roman" panose="02020603050405020304" pitchFamily="18" charset="0"/>
                <a:cs typeface="Times New Roman" panose="02020603050405020304" pitchFamily="18" charset="0"/>
              </a:rPr>
              <a:t> от </a:t>
            </a:r>
            <a:r>
              <a:rPr lang="kk-KZ" sz="3200" dirty="0" err="1">
                <a:latin typeface="Times New Roman" panose="02020603050405020304" pitchFamily="18" charset="0"/>
                <a:cs typeface="Times New Roman" panose="02020603050405020304" pitchFamily="18" charset="0"/>
              </a:rPr>
              <a:t>наиболее</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близкого</a:t>
            </a:r>
            <a:r>
              <a:rPr lang="kk-KZ" sz="3200" dirty="0">
                <a:latin typeface="Times New Roman" panose="02020603050405020304" pitchFamily="18" charset="0"/>
                <a:cs typeface="Times New Roman" panose="02020603050405020304" pitchFamily="18" charset="0"/>
              </a:rPr>
              <a:t> к </a:t>
            </a:r>
            <a:r>
              <a:rPr lang="kk-KZ" sz="3200" dirty="0" err="1">
                <a:latin typeface="Times New Roman" panose="02020603050405020304" pitchFamily="18" charset="0"/>
                <a:cs typeface="Times New Roman" panose="02020603050405020304" pitchFamily="18" charset="0"/>
              </a:rPr>
              <a:t>нему</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учения</a:t>
            </a:r>
            <a:r>
              <a:rPr lang="kk-KZ" sz="3200" dirty="0">
                <a:latin typeface="Times New Roman" panose="02020603050405020304" pitchFamily="18" charset="0"/>
                <a:cs typeface="Times New Roman" panose="02020603050405020304" pitchFamily="18" charset="0"/>
              </a:rPr>
              <a:t> – </a:t>
            </a:r>
            <a:r>
              <a:rPr lang="kk-KZ" sz="3200" dirty="0" err="1">
                <a:latin typeface="Times New Roman" panose="02020603050405020304" pitchFamily="18" charset="0"/>
                <a:cs typeface="Times New Roman" panose="02020603050405020304" pitchFamily="18" charset="0"/>
              </a:rPr>
              <a:t>этимологии</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Мотивология</a:t>
            </a:r>
            <a:r>
              <a:rPr lang="kk-KZ" sz="3200" dirty="0">
                <a:latin typeface="Times New Roman" panose="02020603050405020304" pitchFamily="18" charset="0"/>
                <a:cs typeface="Times New Roman" panose="02020603050405020304" pitchFamily="18" charset="0"/>
              </a:rPr>
              <a:t> – </a:t>
            </a:r>
            <a:r>
              <a:rPr lang="kk-KZ" sz="3200" dirty="0" err="1">
                <a:latin typeface="Times New Roman" panose="02020603050405020304" pitchFamily="18" charset="0"/>
                <a:cs typeface="Times New Roman" panose="02020603050405020304" pitchFamily="18" charset="0"/>
              </a:rPr>
              <a:t>молодой</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зарождающаийся</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раздел</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языкознания</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изучающий</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явления</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мотивации</a:t>
            </a:r>
            <a:r>
              <a:rPr lang="kk-KZ" sz="3200" dirty="0">
                <a:latin typeface="Times New Roman" panose="02020603050405020304" pitchFamily="18" charset="0"/>
                <a:cs typeface="Times New Roman" panose="02020603050405020304" pitchFamily="18" charset="0"/>
              </a:rPr>
              <a:t> </a:t>
            </a:r>
            <a:r>
              <a:rPr lang="kk-KZ" sz="3200" dirty="0" err="1">
                <a:latin typeface="Times New Roman" panose="02020603050405020304" pitchFamily="18" charset="0"/>
                <a:cs typeface="Times New Roman" panose="02020603050405020304" pitchFamily="18" charset="0"/>
              </a:rPr>
              <a:t>слов</a:t>
            </a:r>
            <a:r>
              <a:rPr lang="kk-KZ" sz="3200" dirty="0">
                <a:latin typeface="Times New Roman" panose="02020603050405020304" pitchFamily="18" charset="0"/>
                <a:cs typeface="Times New Roman" panose="02020603050405020304" pitchFamily="18" charset="0"/>
              </a:rPr>
              <a:t>»</a:t>
            </a:r>
            <a:r>
              <a:rPr lang="kk-KZ" sz="3200" dirty="0" err="1">
                <a:latin typeface="Times New Roman" panose="02020603050405020304" pitchFamily="18" charset="0"/>
                <a:cs typeface="Times New Roman" panose="02020603050405020304" pitchFamily="18" charset="0"/>
              </a:rPr>
              <a:t>-деп</a:t>
            </a:r>
            <a:r>
              <a:rPr lang="kk-KZ" sz="3200" dirty="0">
                <a:latin typeface="Times New Roman" panose="02020603050405020304" pitchFamily="18" charset="0"/>
                <a:cs typeface="Times New Roman" panose="02020603050405020304" pitchFamily="18" charset="0"/>
              </a:rPr>
              <a:t> жазады.</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0281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97280" y="788276"/>
            <a:ext cx="10058400" cy="5080818"/>
          </a:xfrm>
        </p:spPr>
        <p:txBody>
          <a:bodyPr>
            <a:normAutofit fontScale="92500"/>
          </a:bodyPr>
          <a:lstStyle/>
          <a:p>
            <a:r>
              <a:rPr lang="kk-KZ" sz="3200" dirty="0">
                <a:latin typeface="Times New Roman" panose="02020603050405020304" pitchFamily="18" charset="0"/>
                <a:cs typeface="Times New Roman" panose="02020603050405020304" pitchFamily="18" charset="0"/>
              </a:rPr>
              <a:t>Қазақ тіл білімінде уәждеме теориясын зерттеген Б.Қасым уәждемеге мынадай анықтама береді: «Уәждеме – аталымның жасалуындағы алдын-ала жасалатын міндетті баспалдақ. Сөзжасамдық уәждеме – құрастырушы сыңарлардың арасындағы қатынастар мынадай белгілерге ие болады: екі сыңар да күрделі сөз жасауға қатысады; бір сыңардағы мағына толығымен екінші сыңардағы мағынамен мағыналық үйлесім жасап кірігеді, кіреді. Жүйесіз кез келген сөз тіркес бермейді, тілдің барлық </a:t>
            </a:r>
            <a:r>
              <a:rPr lang="kk-KZ" sz="3200" dirty="0" err="1">
                <a:latin typeface="Times New Roman" panose="02020603050405020304" pitchFamily="18" charset="0"/>
                <a:cs typeface="Times New Roman" panose="02020603050405020304" pitchFamily="18" charset="0"/>
              </a:rPr>
              <a:t>қабарттары</a:t>
            </a:r>
            <a:r>
              <a:rPr lang="kk-KZ" sz="3200" dirty="0">
                <a:latin typeface="Times New Roman" panose="02020603050405020304" pitchFamily="18" charset="0"/>
                <a:cs typeface="Times New Roman" panose="02020603050405020304" pitchFamily="18" charset="0"/>
              </a:rPr>
              <a:t> белгілі бір тәртіпке, заңдылыққа бағынады» (</a:t>
            </a:r>
            <a:r>
              <a:rPr lang="kk-KZ" sz="3200" dirty="0" smtClean="0">
                <a:latin typeface="Times New Roman" panose="02020603050405020304" pitchFamily="18" charset="0"/>
                <a:cs typeface="Times New Roman" panose="02020603050405020304" pitchFamily="18" charset="0"/>
              </a:rPr>
              <a:t>250 беті. Б.Қасым </a:t>
            </a:r>
            <a:r>
              <a:rPr lang="kk-KZ" sz="3200" dirty="0">
                <a:latin typeface="Times New Roman" panose="02020603050405020304" pitchFamily="18" charset="0"/>
                <a:cs typeface="Times New Roman" panose="02020603050405020304" pitchFamily="18" charset="0"/>
              </a:rPr>
              <a:t>Қазақ тіліндегі заттың күрделі атауларының теориялық негіздері: фил.ғыл.док.</a:t>
            </a:r>
            <a:r>
              <a:rPr lang="kk-KZ" sz="3200" dirty="0" err="1">
                <a:latin typeface="Times New Roman" panose="02020603050405020304" pitchFamily="18" charset="0"/>
                <a:cs typeface="Times New Roman" panose="02020603050405020304" pitchFamily="18" charset="0"/>
              </a:rPr>
              <a:t>дисс</a:t>
            </a:r>
            <a:r>
              <a:rPr lang="kk-KZ" sz="3200" dirty="0">
                <a:latin typeface="Times New Roman" panose="02020603050405020304" pitchFamily="18" charset="0"/>
                <a:cs typeface="Times New Roman" panose="02020603050405020304" pitchFamily="18" charset="0"/>
              </a:rPr>
              <a:t>.</a:t>
            </a:r>
            <a:r>
              <a:rPr lang="kk-KZ" sz="3200" dirty="0" err="1">
                <a:latin typeface="Times New Roman" panose="02020603050405020304" pitchFamily="18" charset="0"/>
                <a:cs typeface="Times New Roman" panose="02020603050405020304" pitchFamily="18" charset="0"/>
              </a:rPr>
              <a:t>-Алматы</a:t>
            </a:r>
            <a:r>
              <a:rPr lang="kk-KZ" sz="3200" dirty="0">
                <a:latin typeface="Times New Roman" panose="02020603050405020304" pitchFamily="18" charset="0"/>
                <a:cs typeface="Times New Roman" panose="02020603050405020304" pitchFamily="18" charset="0"/>
              </a:rPr>
              <a:t>,2012.-313б)</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96963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45031" y="441434"/>
            <a:ext cx="10058400" cy="4544791"/>
          </a:xfrm>
        </p:spPr>
        <p:txBody>
          <a:bodyPr>
            <a:noAutofit/>
          </a:bodyPr>
          <a:lstStyle/>
          <a:p>
            <a:r>
              <a:rPr lang="kk-KZ" sz="2800" dirty="0">
                <a:latin typeface="Times New Roman" panose="02020603050405020304" pitchFamily="18" charset="0"/>
                <a:cs typeface="Times New Roman" panose="02020603050405020304" pitchFamily="18" charset="0"/>
              </a:rPr>
              <a:t>Ұлттық таным мен ұлттық тілдің бірлігі мен байланысы осы арада тоғысады. Адамның табиғаттағы құбылыстар мен заттарды игеруі тілде бейнеленеді, тілде сақталады. Ата-бабадан мирас болып қалған тіл, қатынас құралы ғана емес, көнеден келе жатқан тарихи танымды жеткізуші де. </a:t>
            </a:r>
            <a:endParaRPr lang="kk-KZ" sz="2800" dirty="0" smtClean="0">
              <a:latin typeface="Times New Roman" panose="02020603050405020304" pitchFamily="18" charset="0"/>
              <a:cs typeface="Times New Roman" panose="02020603050405020304" pitchFamily="18" charset="0"/>
            </a:endParaRPr>
          </a:p>
          <a:p>
            <a:r>
              <a:rPr lang="kk-KZ" sz="2800" dirty="0" smtClean="0">
                <a:latin typeface="Times New Roman" panose="02020603050405020304" pitchFamily="18" charset="0"/>
                <a:cs typeface="Times New Roman" panose="02020603050405020304" pitchFamily="18" charset="0"/>
              </a:rPr>
              <a:t>Адамзаттың </a:t>
            </a:r>
            <a:r>
              <a:rPr lang="kk-KZ" sz="2800" dirty="0">
                <a:latin typeface="Times New Roman" panose="02020603050405020304" pitchFamily="18" charset="0"/>
                <a:cs typeface="Times New Roman" panose="02020603050405020304" pitchFamily="18" charset="0"/>
              </a:rPr>
              <a:t>табиғатты танудан түйсінген, түйген танымын білу, оқу туралы жеке адамның дүниетанымы қалыптасады. Егер тіл арқылы мұндай дүниетаным жетпесе, қоғам да, мәдениет те дамымаған болар еді. Сөзжасамдық үдерістің орындалуының </a:t>
            </a:r>
            <a:r>
              <a:rPr lang="kk-KZ" sz="2800" dirty="0" smtClean="0">
                <a:latin typeface="Times New Roman" panose="02020603050405020304" pitchFamily="18" charset="0"/>
                <a:cs typeface="Times New Roman" panose="02020603050405020304" pitchFamily="18" charset="0"/>
              </a:rPr>
              <a:t>өзі адамның </a:t>
            </a:r>
            <a:r>
              <a:rPr lang="kk-KZ" sz="2800" dirty="0">
                <a:latin typeface="Times New Roman" panose="02020603050405020304" pitchFamily="18" charset="0"/>
                <a:cs typeface="Times New Roman" panose="02020603050405020304" pitchFamily="18" charset="0"/>
              </a:rPr>
              <a:t>дүниетанымымен тығыз байланысып, орайласып жатады. </a:t>
            </a:r>
            <a:endParaRPr lang="kk-KZ" sz="2800" dirty="0" smtClean="0">
              <a:latin typeface="Times New Roman" panose="02020603050405020304" pitchFamily="18" charset="0"/>
              <a:cs typeface="Times New Roman" panose="02020603050405020304" pitchFamily="18" charset="0"/>
            </a:endParaRPr>
          </a:p>
          <a:p>
            <a:r>
              <a:rPr lang="kk-KZ" sz="2800" dirty="0" smtClean="0">
                <a:latin typeface="Times New Roman" panose="02020603050405020304" pitchFamily="18" charset="0"/>
                <a:cs typeface="Times New Roman" panose="02020603050405020304" pitchFamily="18" charset="0"/>
              </a:rPr>
              <a:t>Адам </a:t>
            </a:r>
            <a:r>
              <a:rPr lang="kk-KZ" sz="2800" dirty="0">
                <a:latin typeface="Times New Roman" panose="02020603050405020304" pitchFamily="18" charset="0"/>
                <a:cs typeface="Times New Roman" panose="02020603050405020304" pitchFamily="18" charset="0"/>
              </a:rPr>
              <a:t>танымы белгілі </a:t>
            </a:r>
            <a:r>
              <a:rPr lang="kk-KZ" sz="2800" dirty="0" err="1">
                <a:latin typeface="Times New Roman" panose="02020603050405020304" pitchFamily="18" charset="0"/>
                <a:cs typeface="Times New Roman" panose="02020603050405020304" pitchFamily="18" charset="0"/>
              </a:rPr>
              <a:t>денотаттың</a:t>
            </a:r>
            <a:r>
              <a:rPr lang="kk-KZ" sz="2800" dirty="0">
                <a:latin typeface="Times New Roman" panose="02020603050405020304" pitchFamily="18" charset="0"/>
                <a:cs typeface="Times New Roman" panose="02020603050405020304" pitchFamily="18" charset="0"/>
              </a:rPr>
              <a:t> сәйкес белгілері мен сәйкес емес белгілерін бірте-бірте тану нәтижесінде ұғым қалыптастырады</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5767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2577" y="651641"/>
            <a:ext cx="10058400" cy="5070308"/>
          </a:xfrm>
        </p:spPr>
        <p:txBody>
          <a:bodyPr>
            <a:normAutofit/>
          </a:bodyPr>
          <a:lstStyle/>
          <a:p>
            <a:r>
              <a:rPr lang="kk-KZ" sz="3200" dirty="0" smtClean="0">
                <a:latin typeface="Times New Roman" panose="02020603050405020304" pitchFamily="18" charset="0"/>
                <a:cs typeface="Times New Roman" panose="02020603050405020304" pitchFamily="18" charset="0"/>
              </a:rPr>
              <a:t> </a:t>
            </a:r>
            <a:endParaRPr lang="ru-RU" dirty="0"/>
          </a:p>
          <a:p>
            <a:endParaRPr lang="ru-RU" dirty="0"/>
          </a:p>
        </p:txBody>
      </p:sp>
      <p:sp>
        <p:nvSpPr>
          <p:cNvPr id="4" name="Прямоугольник 3"/>
          <p:cNvSpPr/>
          <p:nvPr/>
        </p:nvSpPr>
        <p:spPr>
          <a:xfrm>
            <a:off x="1334813" y="798786"/>
            <a:ext cx="9049407" cy="3416320"/>
          </a:xfrm>
          <a:prstGeom prst="rect">
            <a:avLst/>
          </a:prstGeom>
        </p:spPr>
        <p:txBody>
          <a:bodyPr wrap="square">
            <a:spAutoFit/>
          </a:bodyPr>
          <a:lstStyle/>
          <a:p>
            <a:pPr indent="817245" algn="just">
              <a:spcAft>
                <a:spcPts val="0"/>
              </a:spcAft>
              <a:tabLst>
                <a:tab pos="3200400" algn="l"/>
              </a:tabLs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1. Қоғамдық тәжірибеге негізделу, яғни дәстүр жалғастығы, танымның қазыналық сипаты;</a:t>
            </a:r>
            <a:endParaRPr lang="ru-RU"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817245" algn="just">
              <a:spcAft>
                <a:spcPts val="0"/>
              </a:spcAft>
              <a:tabLst>
                <a:tab pos="3200400" algn="l"/>
              </a:tabLst>
            </a:pPr>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2. Таным модельдерінің символдық түрлері, яғни тілдің қызметі – ақпарат беру емес, бейнелеуге мүмкіншілік жасау. Яғни, тіл арқылы бейнелілік пен дүниедегі объективті шындықты субъективті түрде, символдар арқылы беру;</a:t>
            </a:r>
          </a:p>
          <a:p>
            <a:r>
              <a:rPr lang="kk-KZ" sz="2400" dirty="0" smtClean="0">
                <a:effectLst/>
                <a:latin typeface="Times New Roman" panose="02020603050405020304" pitchFamily="18" charset="0"/>
                <a:ea typeface="Calibri" panose="020F0502020204030204" pitchFamily="34" charset="0"/>
                <a:cs typeface="Times New Roman" panose="02020603050405020304" pitchFamily="18" charset="0"/>
              </a:rPr>
              <a:t>	3. Таным модельдерінің жүйелі сипаты, сабақтастығы. Яғни, ол таным моделінің құрылымдарының тұтасуынан тұратынын сипаттайды</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39633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6355" y="742148"/>
            <a:ext cx="10058400" cy="5690183"/>
          </a:xfrm>
        </p:spPr>
        <p:txBody>
          <a:bodyPr>
            <a:normAutofit fontScale="77500" lnSpcReduction="20000"/>
          </a:bodyPr>
          <a:lstStyle/>
          <a:p>
            <a:r>
              <a:rPr lang="kk-KZ" sz="4600" dirty="0">
                <a:solidFill>
                  <a:srgbClr val="C00000"/>
                </a:solidFill>
                <a:latin typeface="Times New Roman" panose="02020603050405020304" pitchFamily="18" charset="0"/>
                <a:cs typeface="Times New Roman" panose="02020603050405020304" pitchFamily="18" charset="0"/>
              </a:rPr>
              <a:t>Таным теориясының маңызды ұстанымының бірі – </a:t>
            </a:r>
            <a:r>
              <a:rPr lang="kk-KZ" sz="4600" dirty="0" err="1">
                <a:solidFill>
                  <a:srgbClr val="C00000"/>
                </a:solidFill>
                <a:latin typeface="Times New Roman" panose="02020603050405020304" pitchFamily="18" charset="0"/>
                <a:cs typeface="Times New Roman" panose="02020603050405020304" pitchFamily="18" charset="0"/>
              </a:rPr>
              <a:t>категоризациялау</a:t>
            </a:r>
            <a:r>
              <a:rPr lang="kk-KZ" sz="4600" dirty="0">
                <a:solidFill>
                  <a:srgbClr val="C00000"/>
                </a:solidFill>
                <a:latin typeface="Times New Roman" panose="02020603050405020304" pitchFamily="18" charset="0"/>
                <a:cs typeface="Times New Roman" panose="02020603050405020304" pitchFamily="18" charset="0"/>
              </a:rPr>
              <a:t> ұстанымы. </a:t>
            </a:r>
            <a:endParaRPr lang="kk-KZ" sz="4600" dirty="0" smtClean="0">
              <a:solidFill>
                <a:srgbClr val="C00000"/>
              </a:solidFill>
              <a:latin typeface="Times New Roman" panose="02020603050405020304" pitchFamily="18" charset="0"/>
              <a:cs typeface="Times New Roman" panose="02020603050405020304" pitchFamily="18" charset="0"/>
            </a:endParaRPr>
          </a:p>
          <a:p>
            <a:r>
              <a:rPr lang="kk-KZ" sz="4600" dirty="0" err="1" smtClean="0">
                <a:solidFill>
                  <a:srgbClr val="C00000"/>
                </a:solidFill>
                <a:latin typeface="Times New Roman" panose="02020603050405020304" pitchFamily="18" charset="0"/>
                <a:cs typeface="Times New Roman" panose="02020603050405020304" pitchFamily="18" charset="0"/>
              </a:rPr>
              <a:t>Категоризациялау</a:t>
            </a:r>
            <a:r>
              <a:rPr lang="kk-KZ" sz="4600" dirty="0" smtClean="0">
                <a:solidFill>
                  <a:srgbClr val="C00000"/>
                </a:solidFill>
                <a:latin typeface="Times New Roman" panose="02020603050405020304" pitchFamily="18" charset="0"/>
                <a:cs typeface="Times New Roman" panose="02020603050405020304" pitchFamily="18" charset="0"/>
              </a:rPr>
              <a:t> </a:t>
            </a:r>
            <a:r>
              <a:rPr lang="kk-KZ" sz="4600" dirty="0">
                <a:solidFill>
                  <a:srgbClr val="C00000"/>
                </a:solidFill>
                <a:latin typeface="Times New Roman" panose="02020603050405020304" pitchFamily="18" charset="0"/>
                <a:cs typeface="Times New Roman" panose="02020603050405020304" pitchFamily="18" charset="0"/>
              </a:rPr>
              <a:t>ұстанымы қабылданған ақпаратты топтау, жіктеу, талдау сияқты адам санасында пайымдау арқылы тұжырымдар  жасауына ықпал етеді. </a:t>
            </a:r>
            <a:endParaRPr lang="kk-KZ" sz="4600" dirty="0" smtClean="0">
              <a:solidFill>
                <a:srgbClr val="C00000"/>
              </a:solidFill>
              <a:latin typeface="Times New Roman" panose="02020603050405020304" pitchFamily="18" charset="0"/>
              <a:cs typeface="Times New Roman" panose="02020603050405020304" pitchFamily="18" charset="0"/>
            </a:endParaRPr>
          </a:p>
          <a:p>
            <a:r>
              <a:rPr lang="kk-KZ" sz="4600" dirty="0" smtClean="0">
                <a:solidFill>
                  <a:srgbClr val="C00000"/>
                </a:solidFill>
                <a:latin typeface="Times New Roman" panose="02020603050405020304" pitchFamily="18" charset="0"/>
                <a:cs typeface="Times New Roman" panose="02020603050405020304" pitchFamily="18" charset="0"/>
              </a:rPr>
              <a:t>Тіл </a:t>
            </a:r>
            <a:r>
              <a:rPr lang="kk-KZ" sz="4600" dirty="0">
                <a:solidFill>
                  <a:srgbClr val="C00000"/>
                </a:solidFill>
                <a:latin typeface="Times New Roman" panose="02020603050405020304" pitchFamily="18" charset="0"/>
                <a:cs typeface="Times New Roman" panose="02020603050405020304" pitchFamily="18" charset="0"/>
              </a:rPr>
              <a:t>болмысындағы таным мәселесі логикалық таным, дүниетаным, ойлау мәселелерін қамтиды. Танымның </a:t>
            </a:r>
            <a:r>
              <a:rPr lang="kk-KZ" sz="4600" dirty="0" err="1">
                <a:solidFill>
                  <a:srgbClr val="C00000"/>
                </a:solidFill>
                <a:latin typeface="Times New Roman" panose="02020603050405020304" pitchFamily="18" charset="0"/>
                <a:cs typeface="Times New Roman" panose="02020603050405020304" pitchFamily="18" charset="0"/>
              </a:rPr>
              <a:t>категоризациялау</a:t>
            </a:r>
            <a:r>
              <a:rPr lang="kk-KZ" sz="4600" dirty="0">
                <a:solidFill>
                  <a:srgbClr val="C00000"/>
                </a:solidFill>
                <a:latin typeface="Times New Roman" panose="02020603050405020304" pitchFamily="18" charset="0"/>
                <a:cs typeface="Times New Roman" panose="02020603050405020304" pitchFamily="18" charset="0"/>
              </a:rPr>
              <a:t> ұстанымы адамның қ</a:t>
            </a:r>
            <a:r>
              <a:rPr lang="kk-KZ" sz="4600" dirty="0" smtClean="0">
                <a:solidFill>
                  <a:srgbClr val="C00000"/>
                </a:solidFill>
                <a:latin typeface="Times New Roman" panose="02020603050405020304" pitchFamily="18" charset="0"/>
                <a:cs typeface="Times New Roman" panose="02020603050405020304" pitchFamily="18" charset="0"/>
              </a:rPr>
              <a:t>абылданған </a:t>
            </a:r>
            <a:r>
              <a:rPr lang="kk-KZ" sz="4600" dirty="0">
                <a:solidFill>
                  <a:srgbClr val="C00000"/>
                </a:solidFill>
                <a:latin typeface="Times New Roman" panose="02020603050405020304" pitchFamily="18" charset="0"/>
                <a:cs typeface="Times New Roman" panose="02020603050405020304" pitchFamily="18" charset="0"/>
              </a:rPr>
              <a:t>ақпаратты өңдеуіне, талдауына, топтастыруына, жіктеуіне зор ықпал етіп, адам санасында қажеттілігіне қарай жұмсау үшін сақталып тұрады. </a:t>
            </a:r>
            <a:endParaRPr lang="ru-RU" sz="4600" dirty="0">
              <a:solidFill>
                <a:srgbClr val="C0000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6282891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81666" y="210207"/>
            <a:ext cx="11210333" cy="4933673"/>
          </a:xfrm>
        </p:spPr>
        <p:txBody>
          <a:bodyPr>
            <a:noAutofit/>
          </a:bodyPr>
          <a:lstStyle/>
          <a:p>
            <a:r>
              <a:rPr lang="en-US" sz="3200" dirty="0">
                <a:latin typeface="Times New Roman" panose="02020603050405020304" pitchFamily="18" charset="0"/>
                <a:cs typeface="Times New Roman" panose="02020603050405020304" pitchFamily="18" charset="0"/>
              </a:rPr>
              <a:t>1 </a:t>
            </a:r>
            <a:r>
              <a:rPr lang="ru-RU" sz="3200" dirty="0" err="1">
                <a:latin typeface="Times New Roman" panose="02020603050405020304" pitchFamily="18" charset="0"/>
                <a:cs typeface="Times New Roman" panose="02020603050405020304" pitchFamily="18" charset="0"/>
              </a:rPr>
              <a:t>Бүтіннің</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сөздің</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жарылуы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арқылы</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Бұған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сөздің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әлденеше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мағынаға</a:t>
            </a:r>
            <a:endParaRPr lang="ru-RU" sz="3200" dirty="0">
              <a:latin typeface="Times New Roman" panose="02020603050405020304" pitchFamily="18" charset="0"/>
              <a:cs typeface="Times New Roman" panose="02020603050405020304" pitchFamily="18" charset="0"/>
            </a:endParaRPr>
          </a:p>
          <a:p>
            <a:r>
              <a:rPr lang="ru-RU" sz="3200" dirty="0" err="1">
                <a:latin typeface="Times New Roman" panose="02020603050405020304" pitchFamily="18" charset="0"/>
                <a:cs typeface="Times New Roman" panose="02020603050405020304" pitchFamily="18" charset="0"/>
              </a:rPr>
              <a:t>ие</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болуы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жатады</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2 «</a:t>
            </a:r>
            <a:r>
              <a:rPr lang="ru-RU" sz="3200" dirty="0" err="1">
                <a:latin typeface="Times New Roman" panose="02020603050405020304" pitchFamily="18" charset="0"/>
                <a:cs typeface="Times New Roman" panose="02020603050405020304" pitchFamily="18" charset="0"/>
              </a:rPr>
              <a:t>Қарсылық</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заңы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арқылы</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Бұған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көбінесе</a:t>
            </a:r>
            <a:r>
              <a:rPr lang="ru-RU" sz="3200" dirty="0">
                <a:latin typeface="Times New Roman" panose="02020603050405020304" pitchFamily="18" charset="0"/>
                <a:cs typeface="Times New Roman" panose="02020603050405020304" pitchFamily="18" charset="0"/>
              </a:rPr>
              <a:t> сын </a:t>
            </a:r>
            <a:r>
              <a:rPr lang="ru-RU" sz="3200" dirty="0" err="1">
                <a:latin typeface="Times New Roman" panose="02020603050405020304" pitchFamily="18" charset="0"/>
                <a:cs typeface="Times New Roman" panose="02020603050405020304" pitchFamily="18" charset="0"/>
              </a:rPr>
              <a:t>есімдер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жатады</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Биік</a:t>
            </a:r>
            <a:r>
              <a:rPr lang="en-US" sz="3200" dirty="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пен</a:t>
            </a:r>
            <a:r>
              <a:rPr lang="en-US" sz="3200" dirty="0" smtClean="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төмен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біріне</a:t>
            </a:r>
            <a:r>
              <a:rPr lang="en-US" sz="3200" dirty="0">
                <a:latin typeface="Times New Roman" panose="02020603050405020304" pitchFamily="18" charset="0"/>
                <a:cs typeface="Times New Roman" panose="02020603050405020304" pitchFamily="18" charset="0"/>
              </a:rPr>
              <a:t>-</a:t>
            </a:r>
            <a:r>
              <a:rPr lang="ru-RU" sz="3200" dirty="0" err="1">
                <a:latin typeface="Times New Roman" panose="02020603050405020304" pitchFamily="18" charset="0"/>
                <a:cs typeface="Times New Roman" panose="02020603050405020304" pitchFamily="18" charset="0"/>
              </a:rPr>
              <a:t>бірі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қарсы</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Бірақ</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бұл</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екеуі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бірінсіз</a:t>
            </a:r>
            <a:r>
              <a:rPr lang="en-US" sz="3200" dirty="0">
                <a:latin typeface="Times New Roman" panose="02020603050405020304" pitchFamily="18" charset="0"/>
                <a:cs typeface="Times New Roman" panose="02020603050405020304" pitchFamily="18" charset="0"/>
              </a:rPr>
              <a:t>-</a:t>
            </a:r>
            <a:r>
              <a:rPr lang="ru-RU" sz="3200" dirty="0" err="1">
                <a:latin typeface="Times New Roman" panose="02020603050405020304" pitchFamily="18" charset="0"/>
                <a:cs typeface="Times New Roman" panose="02020603050405020304" pitchFamily="18" charset="0"/>
              </a:rPr>
              <a:t>бірі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пайда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болмайды</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3 «</a:t>
            </a:r>
            <a:r>
              <a:rPr lang="ru-RU" sz="3200" dirty="0" err="1">
                <a:latin typeface="Times New Roman" panose="02020603050405020304" pitchFamily="18" charset="0"/>
                <a:cs typeface="Times New Roman" panose="02020603050405020304" pitchFamily="18" charset="0"/>
              </a:rPr>
              <a:t>Ұқсастығына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қарай</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жаңа</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сөздің</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жасалуы</a:t>
            </a:r>
            <a:r>
              <a:rPr lang="en-US" sz="3200"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Тау</a:t>
            </a:r>
            <a:r>
              <a:rPr lang="en-US" sz="3200" dirty="0">
                <a:latin typeface="Times New Roman" panose="02020603050405020304" pitchFamily="18" charset="0"/>
                <a:cs typeface="Times New Roman" panose="02020603050405020304" pitchFamily="18" charset="0"/>
              </a:rPr>
              <a:t> – </a:t>
            </a:r>
            <a:r>
              <a:rPr lang="ru-RU" sz="3200" dirty="0" err="1">
                <a:latin typeface="Times New Roman" panose="02020603050405020304" pitchFamily="18" charset="0"/>
                <a:cs typeface="Times New Roman" panose="02020603050405020304" pitchFamily="18" charset="0"/>
              </a:rPr>
              <a:t>биік</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нәрсе</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Якуттар</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тауды</a:t>
            </a:r>
            <a:r>
              <a:rPr lang="ru-RU"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
            </a:r>
            <a:r>
              <a:rPr lang="ru-RU" sz="3200" dirty="0" err="1">
                <a:latin typeface="Times New Roman" panose="02020603050405020304" pitchFamily="18" charset="0"/>
                <a:cs typeface="Times New Roman" panose="02020603050405020304" pitchFamily="18" charset="0"/>
              </a:rPr>
              <a:t>дабан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дейді</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Бұл</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біздің</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табан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дегенімізбен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әуелде</a:t>
            </a:r>
            <a:r>
              <a:rPr lang="ru-RU" sz="3200" dirty="0">
                <a:latin typeface="Times New Roman" panose="02020603050405020304" pitchFamily="18" charset="0"/>
                <a:cs typeface="Times New Roman" panose="02020603050405020304" pitchFamily="18" charset="0"/>
              </a:rPr>
              <a:t> бас</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аяқ</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төмен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жоғары</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ұғымын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беретін</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сөз</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жоқ</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болған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Сондықтан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дабан</a:t>
            </a:r>
            <a:r>
              <a:rPr lang="en-US" sz="3200"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мен </a:t>
            </a:r>
            <a:r>
              <a:rPr lang="en-US" sz="3200" dirty="0">
                <a:latin typeface="Times New Roman" panose="02020603050405020304" pitchFamily="18" charset="0"/>
                <a:cs typeface="Times New Roman" panose="02020603050405020304" pitchFamily="18" charset="0"/>
              </a:rPr>
              <a:t>«</a:t>
            </a:r>
            <a:r>
              <a:rPr lang="ru-RU" sz="3200" dirty="0" err="1">
                <a:latin typeface="Times New Roman" panose="02020603050405020304" pitchFamily="18" charset="0"/>
                <a:cs typeface="Times New Roman" panose="02020603050405020304" pitchFamily="18" charset="0"/>
              </a:rPr>
              <a:t>түмен</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a:t>
            </a:r>
            <a:r>
              <a:rPr lang="en-US" sz="3200"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бас</a:t>
            </a:r>
            <a:r>
              <a:rPr lang="en-US" sz="3200" dirty="0">
                <a:latin typeface="Times New Roman" panose="02020603050405020304" pitchFamily="18" charset="0"/>
                <a:cs typeface="Times New Roman" panose="02020603050405020304" pitchFamily="18" charset="0"/>
              </a:rPr>
              <a:t>» </a:t>
            </a:r>
            <a:r>
              <a:rPr lang="ru-RU" sz="3200" dirty="0">
                <a:latin typeface="Times New Roman" panose="02020603050405020304" pitchFamily="18" charset="0"/>
                <a:cs typeface="Times New Roman" panose="02020603050405020304" pitchFamily="18" charset="0"/>
              </a:rPr>
              <a:t>пен </a:t>
            </a:r>
            <a:r>
              <a:rPr lang="en-US" sz="3200" dirty="0">
                <a:latin typeface="Times New Roman" panose="02020603050405020304" pitchFamily="18" charset="0"/>
                <a:cs typeface="Times New Roman" panose="02020603050405020304" pitchFamily="18" charset="0"/>
              </a:rPr>
              <a:t>«</a:t>
            </a:r>
            <a:r>
              <a:rPr lang="ru-RU" sz="3200" dirty="0" err="1">
                <a:latin typeface="Times New Roman" panose="02020603050405020304" pitchFamily="18" charset="0"/>
                <a:cs typeface="Times New Roman" panose="02020603050405020304" pitchFamily="18" charset="0"/>
              </a:rPr>
              <a:t>аяқ</a:t>
            </a:r>
            <a:r>
              <a:rPr lang="en-US"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бір</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t>
            </a:r>
            <a:r>
              <a:rPr lang="kk-KZ" sz="3200" dirty="0" smtClean="0">
                <a:latin typeface="Times New Roman" panose="02020603050405020304" pitchFamily="18" charset="0"/>
                <a:cs typeface="Times New Roman" panose="02020603050405020304" pitchFamily="18" charset="0"/>
              </a:rPr>
              <a:t>С.Аманжолов.Қазақ </a:t>
            </a:r>
            <a:r>
              <a:rPr lang="kk-KZ" sz="3200" dirty="0">
                <a:latin typeface="Times New Roman" panose="02020603050405020304" pitchFamily="18" charset="0"/>
                <a:cs typeface="Times New Roman" panose="02020603050405020304" pitchFamily="18" charset="0"/>
              </a:rPr>
              <a:t>тілі теориясының негіздері.Алматы:Ғылым,2002</a:t>
            </a:r>
            <a:r>
              <a:rPr lang="kk-KZ"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5872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6562" y="2288102"/>
            <a:ext cx="10058400" cy="4023360"/>
          </a:xfrm>
        </p:spPr>
        <p:txBody>
          <a:bodyPr>
            <a:normAutofit/>
          </a:bodyPr>
          <a:lstStyle/>
          <a:p>
            <a:pPr marL="201168" lvl="1" indent="0" algn="ctr">
              <a:buNone/>
            </a:pPr>
            <a:r>
              <a:rPr lang="kk-KZ" sz="2800" dirty="0" smtClean="0">
                <a:solidFill>
                  <a:srgbClr val="002060"/>
                </a:solidFill>
                <a:latin typeface="Times New Roman" panose="02020603050405020304" pitchFamily="18" charset="0"/>
                <a:cs typeface="Times New Roman" panose="02020603050405020304" pitchFamily="18" charset="0"/>
              </a:rPr>
              <a:t>Назар қойып тыңдағандарыңызға </a:t>
            </a:r>
            <a:r>
              <a:rPr lang="kk-KZ" sz="2800" dirty="0" err="1" smtClean="0">
                <a:solidFill>
                  <a:srgbClr val="002060"/>
                </a:solidFill>
                <a:latin typeface="Times New Roman" panose="02020603050405020304" pitchFamily="18" charset="0"/>
                <a:cs typeface="Times New Roman" panose="02020603050405020304" pitchFamily="18" charset="0"/>
              </a:rPr>
              <a:t>рақымет</a:t>
            </a:r>
            <a:r>
              <a:rPr lang="kk-KZ" sz="2800" dirty="0" smtClean="0">
                <a:solidFill>
                  <a:srgbClr val="002060"/>
                </a:solidFill>
                <a:latin typeface="Times New Roman" panose="02020603050405020304" pitchFamily="18" charset="0"/>
                <a:cs typeface="Times New Roman" panose="02020603050405020304" pitchFamily="18" charset="0"/>
              </a:rPr>
              <a:t>!</a:t>
            </a:r>
            <a:endParaRPr lang="ru-RU" sz="2800" dirty="0">
              <a:solidFill>
                <a:srgbClr val="002060"/>
              </a:solidFill>
              <a:latin typeface="Times New Roman" panose="02020603050405020304" pitchFamily="18" charset="0"/>
              <a:cs typeface="Times New Roman" panose="02020603050405020304" pitchFamily="18" charset="0"/>
            </a:endParaRPr>
          </a:p>
        </p:txBody>
      </p:sp>
      <p:pic>
        <p:nvPicPr>
          <p:cNvPr id="1026" name="Picture 2" descr="Emoji reading book icon, Student Mount Carmel Academy Reading Smiley Emoji,  Books, emoticon, book png | PNGEg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9641" y="3470040"/>
            <a:ext cx="4708635" cy="2584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0813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86769" y="1088989"/>
            <a:ext cx="10058400" cy="4023360"/>
          </a:xfrm>
        </p:spPr>
        <p:txBody>
          <a:bodyPr>
            <a:normAutofit fontScale="70000" lnSpcReduction="20000"/>
          </a:bodyPr>
          <a:lstStyle/>
          <a:p>
            <a:r>
              <a:rPr lang="kk-KZ" sz="5400" b="1" dirty="0">
                <a:solidFill>
                  <a:srgbClr val="7030A0"/>
                </a:solidFill>
                <a:latin typeface="Times New Roman" panose="02020603050405020304" pitchFamily="18" charset="0"/>
                <a:cs typeface="Times New Roman" panose="02020603050405020304" pitchFamily="18" charset="0"/>
              </a:rPr>
              <a:t>Атаудың мәні – адамның танымдық түйсігінің қызметінің </a:t>
            </a:r>
            <a:r>
              <a:rPr lang="kk-KZ" sz="5400" b="1" dirty="0" smtClean="0">
                <a:solidFill>
                  <a:srgbClr val="7030A0"/>
                </a:solidFill>
                <a:latin typeface="Times New Roman" panose="02020603050405020304" pitchFamily="18" charset="0"/>
                <a:cs typeface="Times New Roman" panose="02020603050405020304" pitchFamily="18" charset="0"/>
              </a:rPr>
              <a:t>нәтижесі. </a:t>
            </a:r>
          </a:p>
          <a:p>
            <a:r>
              <a:rPr lang="kk-KZ" sz="5400" dirty="0" smtClean="0">
                <a:solidFill>
                  <a:srgbClr val="0070C0"/>
                </a:solidFill>
                <a:latin typeface="Times New Roman" panose="02020603050405020304" pitchFamily="18" charset="0"/>
                <a:cs typeface="Times New Roman" panose="02020603050405020304" pitchFamily="18" charset="0"/>
              </a:rPr>
              <a:t>Түйсік </a:t>
            </a:r>
            <a:r>
              <a:rPr lang="kk-KZ" sz="5400" dirty="0">
                <a:solidFill>
                  <a:srgbClr val="0070C0"/>
                </a:solidFill>
                <a:latin typeface="Times New Roman" panose="02020603050405020304" pitchFamily="18" charset="0"/>
                <a:cs typeface="Times New Roman" panose="02020603050405020304" pitchFamily="18" charset="0"/>
              </a:rPr>
              <a:t>заттардың, олардың қасиеттерінің </a:t>
            </a:r>
            <a:r>
              <a:rPr lang="kk-KZ" sz="5400" dirty="0" err="1">
                <a:solidFill>
                  <a:srgbClr val="0070C0"/>
                </a:solidFill>
                <a:latin typeface="Times New Roman" panose="02020603050405020304" pitchFamily="18" charset="0"/>
                <a:cs typeface="Times New Roman" panose="02020603050405020304" pitchFamily="18" charset="0"/>
              </a:rPr>
              <a:t>денотаттық</a:t>
            </a:r>
            <a:r>
              <a:rPr lang="kk-KZ" sz="5400" dirty="0">
                <a:solidFill>
                  <a:srgbClr val="0070C0"/>
                </a:solidFill>
                <a:latin typeface="Times New Roman" panose="02020603050405020304" pitchFamily="18" charset="0"/>
                <a:cs typeface="Times New Roman" panose="02020603050405020304" pitchFamily="18" charset="0"/>
              </a:rPr>
              <a:t> ерекшеліктерін ажыратуда маңызы зор. </a:t>
            </a:r>
            <a:endParaRPr lang="kk-KZ" sz="5400" dirty="0" smtClean="0">
              <a:solidFill>
                <a:srgbClr val="0070C0"/>
              </a:solidFill>
              <a:latin typeface="Times New Roman" panose="02020603050405020304" pitchFamily="18" charset="0"/>
              <a:cs typeface="Times New Roman" panose="02020603050405020304" pitchFamily="18" charset="0"/>
            </a:endParaRPr>
          </a:p>
          <a:p>
            <a:r>
              <a:rPr lang="kk-KZ" sz="5400" dirty="0" smtClean="0">
                <a:solidFill>
                  <a:srgbClr val="0070C0"/>
                </a:solidFill>
                <a:latin typeface="Times New Roman" panose="02020603050405020304" pitchFamily="18" charset="0"/>
                <a:cs typeface="Times New Roman" panose="02020603050405020304" pitchFamily="18" charset="0"/>
              </a:rPr>
              <a:t>Түйсік </a:t>
            </a:r>
            <a:r>
              <a:rPr lang="kk-KZ" sz="5400" dirty="0">
                <a:solidFill>
                  <a:srgbClr val="0070C0"/>
                </a:solidFill>
                <a:latin typeface="Times New Roman" panose="02020603050405020304" pitchFamily="18" charset="0"/>
                <a:cs typeface="Times New Roman" panose="02020603050405020304" pitchFamily="18" charset="0"/>
              </a:rPr>
              <a:t>арқылы адам санасына объективті дүниелер бейнеленіп, таным теориясының негізі қаланады</a:t>
            </a:r>
            <a:r>
              <a:rPr lang="kk-KZ" sz="5400" b="1" dirty="0" smtClean="0">
                <a:solidFill>
                  <a:srgbClr val="0070C0"/>
                </a:solidFill>
                <a:latin typeface="Times New Roman" panose="02020603050405020304" pitchFamily="18" charset="0"/>
                <a:cs typeface="Times New Roman" panose="02020603050405020304" pitchFamily="18" charset="0"/>
              </a:rPr>
              <a:t> </a:t>
            </a:r>
            <a:endParaRPr lang="ru-RU" sz="54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8448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97280" y="924910"/>
            <a:ext cx="10058400" cy="4944184"/>
          </a:xfrm>
        </p:spPr>
        <p:txBody>
          <a:bodyPr>
            <a:normAutofit fontScale="92500"/>
          </a:bodyPr>
          <a:lstStyle/>
          <a:p>
            <a:pPr>
              <a:lnSpc>
                <a:spcPct val="110000"/>
              </a:lnSpc>
              <a:spcBef>
                <a:spcPts val="0"/>
              </a:spcBef>
              <a:spcAft>
                <a:spcPts val="0"/>
              </a:spcAft>
            </a:pPr>
            <a:r>
              <a:rPr lang="kk-KZ" sz="3600" dirty="0">
                <a:solidFill>
                  <a:srgbClr val="0070C0"/>
                </a:solidFill>
                <a:latin typeface="Times New Roman" panose="02020603050405020304" pitchFamily="18" charset="0"/>
                <a:cs typeface="Times New Roman" panose="02020603050405020304" pitchFamily="18" charset="0"/>
              </a:rPr>
              <a:t>Номинация теориясы орыс тіл білімінде де ХХ ғасырдың 50-70 жылдары кеңінен </a:t>
            </a:r>
            <a:r>
              <a:rPr lang="kk-KZ" sz="3600" dirty="0" smtClean="0">
                <a:solidFill>
                  <a:srgbClr val="0070C0"/>
                </a:solidFill>
                <a:latin typeface="Times New Roman" panose="02020603050405020304" pitchFamily="18" charset="0"/>
                <a:cs typeface="Times New Roman" panose="02020603050405020304" pitchFamily="18" charset="0"/>
              </a:rPr>
              <a:t>зерттелді</a:t>
            </a:r>
            <a:r>
              <a:rPr lang="kk-KZ" sz="3600" dirty="0">
                <a:solidFill>
                  <a:srgbClr val="0070C0"/>
                </a:solidFill>
                <a:latin typeface="Times New Roman" panose="02020603050405020304" pitchFamily="18" charset="0"/>
                <a:cs typeface="Times New Roman" panose="02020603050405020304" pitchFamily="18" charset="0"/>
              </a:rPr>
              <a:t>. </a:t>
            </a:r>
            <a:endParaRPr lang="kk-KZ" sz="3600" dirty="0" smtClean="0">
              <a:solidFill>
                <a:srgbClr val="0070C0"/>
              </a:solidFill>
              <a:latin typeface="Times New Roman" panose="02020603050405020304" pitchFamily="18" charset="0"/>
              <a:cs typeface="Times New Roman" panose="02020603050405020304" pitchFamily="18" charset="0"/>
            </a:endParaRPr>
          </a:p>
          <a:p>
            <a:pPr>
              <a:lnSpc>
                <a:spcPct val="110000"/>
              </a:lnSpc>
              <a:spcBef>
                <a:spcPts val="0"/>
              </a:spcBef>
              <a:spcAft>
                <a:spcPts val="0"/>
              </a:spcAft>
            </a:pPr>
            <a:r>
              <a:rPr lang="kk-KZ" sz="3600" dirty="0" smtClean="0">
                <a:solidFill>
                  <a:srgbClr val="0070C0"/>
                </a:solidFill>
                <a:latin typeface="Times New Roman" panose="02020603050405020304" pitchFamily="18" charset="0"/>
                <a:cs typeface="Times New Roman" panose="02020603050405020304" pitchFamily="18" charset="0"/>
              </a:rPr>
              <a:t>В.В</a:t>
            </a:r>
            <a:r>
              <a:rPr lang="kk-KZ" sz="3600" dirty="0">
                <a:solidFill>
                  <a:srgbClr val="0070C0"/>
                </a:solidFill>
                <a:latin typeface="Times New Roman" panose="02020603050405020304" pitchFamily="18" charset="0"/>
                <a:cs typeface="Times New Roman" panose="02020603050405020304" pitchFamily="18" charset="0"/>
              </a:rPr>
              <a:t>. Виноградов, Е.С. </a:t>
            </a:r>
            <a:r>
              <a:rPr lang="kk-KZ" sz="3600" dirty="0" err="1">
                <a:solidFill>
                  <a:srgbClr val="0070C0"/>
                </a:solidFill>
                <a:latin typeface="Times New Roman" panose="02020603050405020304" pitchFamily="18" charset="0"/>
                <a:cs typeface="Times New Roman" panose="02020603050405020304" pitchFamily="18" charset="0"/>
              </a:rPr>
              <a:t>Маслова-Лошанская</a:t>
            </a:r>
            <a:r>
              <a:rPr lang="kk-KZ" sz="3600" dirty="0">
                <a:solidFill>
                  <a:srgbClr val="0070C0"/>
                </a:solidFill>
                <a:latin typeface="Times New Roman" panose="02020603050405020304" pitchFamily="18" charset="0"/>
                <a:cs typeface="Times New Roman" panose="02020603050405020304" pitchFamily="18" charset="0"/>
              </a:rPr>
              <a:t>, </a:t>
            </a:r>
            <a:endParaRPr lang="kk-KZ" sz="3600" dirty="0" smtClean="0">
              <a:solidFill>
                <a:srgbClr val="0070C0"/>
              </a:solidFill>
              <a:latin typeface="Times New Roman" panose="02020603050405020304" pitchFamily="18" charset="0"/>
              <a:cs typeface="Times New Roman" panose="02020603050405020304" pitchFamily="18" charset="0"/>
            </a:endParaRPr>
          </a:p>
          <a:p>
            <a:pPr>
              <a:lnSpc>
                <a:spcPct val="110000"/>
              </a:lnSpc>
              <a:spcBef>
                <a:spcPts val="0"/>
              </a:spcBef>
              <a:spcAft>
                <a:spcPts val="0"/>
              </a:spcAft>
            </a:pPr>
            <a:r>
              <a:rPr lang="kk-KZ" sz="3600" dirty="0" smtClean="0">
                <a:solidFill>
                  <a:srgbClr val="0070C0"/>
                </a:solidFill>
                <a:latin typeface="Times New Roman" panose="02020603050405020304" pitchFamily="18" charset="0"/>
                <a:cs typeface="Times New Roman" panose="02020603050405020304" pitchFamily="18" charset="0"/>
              </a:rPr>
              <a:t>В.Г</a:t>
            </a:r>
            <a:r>
              <a:rPr lang="kk-KZ" sz="3600" dirty="0">
                <a:solidFill>
                  <a:srgbClr val="0070C0"/>
                </a:solidFill>
                <a:latin typeface="Times New Roman" panose="02020603050405020304" pitchFamily="18" charset="0"/>
                <a:cs typeface="Times New Roman" panose="02020603050405020304" pitchFamily="18" charset="0"/>
              </a:rPr>
              <a:t>. </a:t>
            </a:r>
            <a:r>
              <a:rPr lang="kk-KZ" sz="3600" dirty="0" err="1">
                <a:solidFill>
                  <a:srgbClr val="0070C0"/>
                </a:solidFill>
                <a:latin typeface="Times New Roman" panose="02020603050405020304" pitchFamily="18" charset="0"/>
                <a:cs typeface="Times New Roman" panose="02020603050405020304" pitchFamily="18" charset="0"/>
              </a:rPr>
              <a:t>Гак</a:t>
            </a:r>
            <a:r>
              <a:rPr lang="kk-KZ" sz="3600" dirty="0">
                <a:solidFill>
                  <a:srgbClr val="0070C0"/>
                </a:solidFill>
                <a:latin typeface="Times New Roman" panose="02020603050405020304" pitchFamily="18" charset="0"/>
                <a:cs typeface="Times New Roman" panose="02020603050405020304" pitchFamily="18" charset="0"/>
              </a:rPr>
              <a:t>, Г.В.</a:t>
            </a:r>
            <a:r>
              <a:rPr lang="kk-KZ" sz="3600" dirty="0" err="1">
                <a:solidFill>
                  <a:srgbClr val="0070C0"/>
                </a:solidFill>
                <a:latin typeface="Times New Roman" panose="02020603050405020304" pitchFamily="18" charset="0"/>
                <a:cs typeface="Times New Roman" panose="02020603050405020304" pitchFamily="18" charset="0"/>
              </a:rPr>
              <a:t>Колшанский</a:t>
            </a:r>
            <a:r>
              <a:rPr lang="kk-KZ" sz="3600" dirty="0">
                <a:solidFill>
                  <a:srgbClr val="0070C0"/>
                </a:solidFill>
                <a:latin typeface="Times New Roman" panose="02020603050405020304" pitchFamily="18" charset="0"/>
                <a:cs typeface="Times New Roman" panose="02020603050405020304" pitchFamily="18" charset="0"/>
              </a:rPr>
              <a:t>, В.Н.</a:t>
            </a:r>
            <a:r>
              <a:rPr lang="kk-KZ" sz="3600" dirty="0" err="1">
                <a:solidFill>
                  <a:srgbClr val="0070C0"/>
                </a:solidFill>
                <a:latin typeface="Times New Roman" panose="02020603050405020304" pitchFamily="18" charset="0"/>
                <a:cs typeface="Times New Roman" panose="02020603050405020304" pitchFamily="18" charset="0"/>
              </a:rPr>
              <a:t>Телия</a:t>
            </a:r>
            <a:r>
              <a:rPr lang="kk-KZ" sz="3600" dirty="0">
                <a:solidFill>
                  <a:srgbClr val="0070C0"/>
                </a:solidFill>
                <a:latin typeface="Times New Roman" panose="02020603050405020304" pitchFamily="18" charset="0"/>
                <a:cs typeface="Times New Roman" panose="02020603050405020304" pitchFamily="18" charset="0"/>
              </a:rPr>
              <a:t>, </a:t>
            </a:r>
            <a:endParaRPr lang="kk-KZ" sz="3600" dirty="0" smtClean="0">
              <a:solidFill>
                <a:srgbClr val="0070C0"/>
              </a:solidFill>
              <a:latin typeface="Times New Roman" panose="02020603050405020304" pitchFamily="18" charset="0"/>
              <a:cs typeface="Times New Roman" panose="02020603050405020304" pitchFamily="18" charset="0"/>
            </a:endParaRPr>
          </a:p>
          <a:p>
            <a:pPr>
              <a:lnSpc>
                <a:spcPct val="110000"/>
              </a:lnSpc>
              <a:spcBef>
                <a:spcPts val="0"/>
              </a:spcBef>
              <a:spcAft>
                <a:spcPts val="0"/>
              </a:spcAft>
            </a:pPr>
            <a:r>
              <a:rPr lang="kk-KZ" sz="3600" dirty="0" smtClean="0">
                <a:solidFill>
                  <a:srgbClr val="0070C0"/>
                </a:solidFill>
                <a:latin typeface="Times New Roman" panose="02020603050405020304" pitchFamily="18" charset="0"/>
                <a:cs typeface="Times New Roman" panose="02020603050405020304" pitchFamily="18" charset="0"/>
              </a:rPr>
              <a:t>Н.Д</a:t>
            </a:r>
            <a:r>
              <a:rPr lang="kk-KZ" sz="3600" dirty="0">
                <a:solidFill>
                  <a:srgbClr val="0070C0"/>
                </a:solidFill>
                <a:latin typeface="Times New Roman" panose="02020603050405020304" pitchFamily="18" charset="0"/>
                <a:cs typeface="Times New Roman" panose="02020603050405020304" pitchFamily="18" charset="0"/>
              </a:rPr>
              <a:t>. </a:t>
            </a:r>
            <a:r>
              <a:rPr lang="kk-KZ" sz="3600" dirty="0" err="1">
                <a:solidFill>
                  <a:srgbClr val="0070C0"/>
                </a:solidFill>
                <a:latin typeface="Times New Roman" panose="02020603050405020304" pitchFamily="18" charset="0"/>
                <a:cs typeface="Times New Roman" panose="02020603050405020304" pitchFamily="18" charset="0"/>
              </a:rPr>
              <a:t>Артюнова</a:t>
            </a:r>
            <a:r>
              <a:rPr lang="kk-KZ" sz="3600" dirty="0">
                <a:solidFill>
                  <a:srgbClr val="0070C0"/>
                </a:solidFill>
                <a:latin typeface="Times New Roman" panose="02020603050405020304" pitchFamily="18" charset="0"/>
                <a:cs typeface="Times New Roman" panose="02020603050405020304" pitchFamily="18" charset="0"/>
              </a:rPr>
              <a:t>, Е.С.</a:t>
            </a:r>
            <a:r>
              <a:rPr lang="kk-KZ" sz="3600" dirty="0" err="1">
                <a:solidFill>
                  <a:srgbClr val="0070C0"/>
                </a:solidFill>
                <a:latin typeface="Times New Roman" panose="02020603050405020304" pitchFamily="18" charset="0"/>
                <a:cs typeface="Times New Roman" panose="02020603050405020304" pitchFamily="18" charset="0"/>
              </a:rPr>
              <a:t>Кубрякова</a:t>
            </a:r>
            <a:r>
              <a:rPr lang="kk-KZ" sz="3600" dirty="0">
                <a:solidFill>
                  <a:srgbClr val="0070C0"/>
                </a:solidFill>
                <a:latin typeface="Times New Roman" panose="02020603050405020304" pitchFamily="18" charset="0"/>
                <a:cs typeface="Times New Roman" panose="02020603050405020304" pitchFamily="18" charset="0"/>
              </a:rPr>
              <a:t>, А.А. </a:t>
            </a:r>
            <a:r>
              <a:rPr lang="kk-KZ" sz="3600" dirty="0" err="1">
                <a:solidFill>
                  <a:srgbClr val="0070C0"/>
                </a:solidFill>
                <a:latin typeface="Times New Roman" panose="02020603050405020304" pitchFamily="18" charset="0"/>
                <a:cs typeface="Times New Roman" panose="02020603050405020304" pitchFamily="18" charset="0"/>
              </a:rPr>
              <a:t>Уфимцова</a:t>
            </a:r>
            <a:r>
              <a:rPr lang="kk-KZ" sz="3600" dirty="0">
                <a:solidFill>
                  <a:srgbClr val="0070C0"/>
                </a:solidFill>
                <a:latin typeface="Times New Roman" panose="02020603050405020304" pitchFamily="18" charset="0"/>
                <a:cs typeface="Times New Roman" panose="02020603050405020304" pitchFamily="18" charset="0"/>
              </a:rPr>
              <a:t>, Э.Д.</a:t>
            </a:r>
            <a:r>
              <a:rPr lang="kk-KZ" sz="3600" dirty="0" err="1">
                <a:solidFill>
                  <a:srgbClr val="0070C0"/>
                </a:solidFill>
                <a:latin typeface="Times New Roman" panose="02020603050405020304" pitchFamily="18" charset="0"/>
                <a:cs typeface="Times New Roman" panose="02020603050405020304" pitchFamily="18" charset="0"/>
              </a:rPr>
              <a:t>Сулейменова</a:t>
            </a:r>
            <a:r>
              <a:rPr lang="kk-KZ" sz="3600" dirty="0">
                <a:solidFill>
                  <a:srgbClr val="0070C0"/>
                </a:solidFill>
                <a:latin typeface="Times New Roman" panose="02020603050405020304" pitchFamily="18" charset="0"/>
                <a:cs typeface="Times New Roman" panose="02020603050405020304" pitchFamily="18" charset="0"/>
              </a:rPr>
              <a:t> т.б. ғалымдардың </a:t>
            </a:r>
            <a:r>
              <a:rPr lang="kk-KZ" sz="3600" dirty="0" err="1" smtClean="0">
                <a:solidFill>
                  <a:srgbClr val="0070C0"/>
                </a:solidFill>
                <a:latin typeface="Times New Roman" panose="02020603050405020304" pitchFamily="18" charset="0"/>
                <a:cs typeface="Times New Roman" panose="02020603050405020304" pitchFamily="18" charset="0"/>
              </a:rPr>
              <a:t>зерттеу-еңбектерінде</a:t>
            </a:r>
            <a:r>
              <a:rPr lang="kk-KZ" sz="3600" dirty="0" smtClean="0">
                <a:solidFill>
                  <a:srgbClr val="0070C0"/>
                </a:solidFill>
                <a:latin typeface="Times New Roman" panose="02020603050405020304" pitchFamily="18" charset="0"/>
                <a:cs typeface="Times New Roman" panose="02020603050405020304" pitchFamily="18" charset="0"/>
              </a:rPr>
              <a:t> атау </a:t>
            </a:r>
            <a:r>
              <a:rPr lang="kk-KZ" sz="3600" dirty="0">
                <a:solidFill>
                  <a:srgbClr val="0070C0"/>
                </a:solidFill>
                <a:latin typeface="Times New Roman" panose="02020603050405020304" pitchFamily="18" charset="0"/>
                <a:cs typeface="Times New Roman" panose="02020603050405020304" pitchFamily="18" charset="0"/>
              </a:rPr>
              <a:t>теориясы адам танымымен, тарихи-әлеуметтік тәжірибесімен байланысты қарастырылады</a:t>
            </a:r>
            <a:endParaRPr lang="ru-RU"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363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4728" y="815720"/>
            <a:ext cx="10058400" cy="4023360"/>
          </a:xfrm>
        </p:spPr>
        <p:txBody>
          <a:bodyPr>
            <a:noAutofit/>
          </a:bodyPr>
          <a:lstStyle/>
          <a:p>
            <a:r>
              <a:rPr lang="kk-KZ" sz="3200" dirty="0">
                <a:solidFill>
                  <a:srgbClr val="0070C0"/>
                </a:solidFill>
                <a:latin typeface="Times New Roman" panose="02020603050405020304" pitchFamily="18" charset="0"/>
                <a:cs typeface="Times New Roman" panose="02020603050405020304" pitchFamily="18" charset="0"/>
              </a:rPr>
              <a:t>А.А.</a:t>
            </a:r>
            <a:r>
              <a:rPr lang="kk-KZ" sz="3200" dirty="0" err="1">
                <a:solidFill>
                  <a:srgbClr val="0070C0"/>
                </a:solidFill>
                <a:latin typeface="Times New Roman" panose="02020603050405020304" pitchFamily="18" charset="0"/>
                <a:cs typeface="Times New Roman" panose="02020603050405020304" pitchFamily="18" charset="0"/>
              </a:rPr>
              <a:t>Уфимцева</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err="1">
                <a:solidFill>
                  <a:srgbClr val="0070C0"/>
                </a:solidFill>
                <a:latin typeface="Times New Roman" panose="02020603050405020304" pitchFamily="18" charset="0"/>
                <a:cs typeface="Times New Roman" panose="02020603050405020304" pitchFamily="18" charset="0"/>
              </a:rPr>
              <a:t>Лексическое</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err="1">
                <a:solidFill>
                  <a:srgbClr val="0070C0"/>
                </a:solidFill>
                <a:latin typeface="Times New Roman" panose="02020603050405020304" pitchFamily="18" charset="0"/>
                <a:cs typeface="Times New Roman" panose="02020603050405020304" pitchFamily="18" charset="0"/>
              </a:rPr>
              <a:t>значение</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err="1">
                <a:solidFill>
                  <a:srgbClr val="0070C0"/>
                </a:solidFill>
                <a:latin typeface="Times New Roman" panose="02020603050405020304" pitchFamily="18" charset="0"/>
                <a:cs typeface="Times New Roman" panose="02020603050405020304" pitchFamily="18" charset="0"/>
              </a:rPr>
              <a:t>Принципы</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err="1">
                <a:solidFill>
                  <a:srgbClr val="0070C0"/>
                </a:solidFill>
                <a:latin typeface="Times New Roman" panose="02020603050405020304" pitchFamily="18" charset="0"/>
                <a:cs typeface="Times New Roman" panose="02020603050405020304" pitchFamily="18" charset="0"/>
              </a:rPr>
              <a:t>семилогического</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err="1">
                <a:solidFill>
                  <a:srgbClr val="0070C0"/>
                </a:solidFill>
                <a:latin typeface="Times New Roman" panose="02020603050405020304" pitchFamily="18" charset="0"/>
                <a:cs typeface="Times New Roman" panose="02020603050405020304" pitchFamily="18" charset="0"/>
              </a:rPr>
              <a:t>описание</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err="1">
                <a:solidFill>
                  <a:srgbClr val="0070C0"/>
                </a:solidFill>
                <a:latin typeface="Times New Roman" panose="02020603050405020304" pitchFamily="18" charset="0"/>
                <a:cs typeface="Times New Roman" panose="02020603050405020304" pitchFamily="18" charset="0"/>
              </a:rPr>
              <a:t>лексики</a:t>
            </a:r>
            <a:r>
              <a:rPr lang="kk-KZ" sz="3200" dirty="0">
                <a:solidFill>
                  <a:srgbClr val="0070C0"/>
                </a:solidFill>
                <a:latin typeface="Times New Roman" panose="02020603050405020304" pitchFamily="18" charset="0"/>
                <a:cs typeface="Times New Roman" panose="02020603050405020304" pitchFamily="18" charset="0"/>
              </a:rPr>
              <a:t>» </a:t>
            </a:r>
            <a:r>
              <a:rPr lang="kk-KZ" sz="3200" dirty="0" smtClean="0">
                <a:solidFill>
                  <a:srgbClr val="0070C0"/>
                </a:solidFill>
                <a:latin typeface="Times New Roman" panose="02020603050405020304" pitchFamily="18" charset="0"/>
                <a:cs typeface="Times New Roman" panose="02020603050405020304" pitchFamily="18" charset="0"/>
              </a:rPr>
              <a:t>атт</a:t>
            </a:r>
            <a:r>
              <a:rPr lang="kk-KZ" sz="3200" dirty="0">
                <a:solidFill>
                  <a:srgbClr val="0070C0"/>
                </a:solidFill>
                <a:latin typeface="Times New Roman" panose="02020603050405020304" pitchFamily="18" charset="0"/>
                <a:cs typeface="Times New Roman" panose="02020603050405020304" pitchFamily="18" charset="0"/>
              </a:rPr>
              <a:t>ы</a:t>
            </a:r>
            <a:r>
              <a:rPr lang="kk-KZ" sz="3200" dirty="0" smtClean="0">
                <a:solidFill>
                  <a:srgbClr val="0070C0"/>
                </a:solidFill>
                <a:latin typeface="Times New Roman" panose="02020603050405020304" pitchFamily="18" charset="0"/>
                <a:cs typeface="Times New Roman" panose="02020603050405020304" pitchFamily="18" charset="0"/>
              </a:rPr>
              <a:t> </a:t>
            </a:r>
            <a:r>
              <a:rPr lang="kk-KZ" sz="3200" dirty="0">
                <a:solidFill>
                  <a:srgbClr val="0070C0"/>
                </a:solidFill>
                <a:latin typeface="Times New Roman" panose="02020603050405020304" pitchFamily="18" charset="0"/>
                <a:cs typeface="Times New Roman" panose="02020603050405020304" pitchFamily="18" charset="0"/>
              </a:rPr>
              <a:t>еңбегінде атаудың қалыптасуында тек </a:t>
            </a:r>
            <a:r>
              <a:rPr lang="kk-KZ" sz="3200" dirty="0" err="1">
                <a:solidFill>
                  <a:srgbClr val="0070C0"/>
                </a:solidFill>
                <a:latin typeface="Times New Roman" panose="02020603050405020304" pitchFamily="18" charset="0"/>
                <a:cs typeface="Times New Roman" panose="02020603050405020304" pitchFamily="18" charset="0"/>
              </a:rPr>
              <a:t>денотаттық</a:t>
            </a:r>
            <a:r>
              <a:rPr lang="kk-KZ" sz="3200" dirty="0">
                <a:solidFill>
                  <a:srgbClr val="0070C0"/>
                </a:solidFill>
                <a:latin typeface="Times New Roman" panose="02020603050405020304" pitchFamily="18" charset="0"/>
                <a:cs typeface="Times New Roman" panose="02020603050405020304" pitchFamily="18" charset="0"/>
              </a:rPr>
              <a:t> мағынаның артықшылығы ғана емес, оның әлеуметтік қызметі мен қажеттілігі де маңызды деп тұжырымдап: «Адамзаттың айналасын тануы, оны белгілі бір жүйеленген таңбамен белгілеуі бастапқы номинацияға атау берумен тікелей қатысты» дейді. Қоршаған ортадағы құбылыстарды таным тұрғысынан қарағанда тікелей лексикалық номинациялау , оларды тілдік жүйеге енгізу сол тілде сөйлеушілердің қоғамдық тәжірибесінен туындайды. </a:t>
            </a:r>
            <a:endParaRPr lang="ru-RU"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9804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6259" y="931334"/>
            <a:ext cx="10058400" cy="4023360"/>
          </a:xfrm>
        </p:spPr>
        <p:txBody>
          <a:bodyPr/>
          <a:lstStyle/>
          <a:p>
            <a:r>
              <a:rPr lang="kk-KZ" dirty="0">
                <a:solidFill>
                  <a:srgbClr val="7030A0"/>
                </a:solidFill>
              </a:rPr>
              <a:t>«</a:t>
            </a:r>
            <a:r>
              <a:rPr lang="kk-KZ" sz="2800" dirty="0" err="1">
                <a:solidFill>
                  <a:srgbClr val="7030A0"/>
                </a:solidFill>
                <a:latin typeface="Times New Roman" panose="02020603050405020304" pitchFamily="18" charset="0"/>
                <a:cs typeface="Times New Roman" panose="02020603050405020304" pitchFamily="18" charset="0"/>
              </a:rPr>
              <a:t>Ойлау-тіл-тіршілік</a:t>
            </a:r>
            <a:r>
              <a:rPr lang="kk-KZ" sz="2800" dirty="0">
                <a:solidFill>
                  <a:srgbClr val="7030A0"/>
                </a:solidFill>
                <a:latin typeface="Times New Roman" panose="02020603050405020304" pitchFamily="18" charset="0"/>
                <a:cs typeface="Times New Roman" panose="02020603050405020304" pitchFamily="18" charset="0"/>
              </a:rPr>
              <a:t>», </a:t>
            </a:r>
            <a:r>
              <a:rPr lang="kk-KZ" sz="2800" dirty="0" smtClean="0">
                <a:solidFill>
                  <a:srgbClr val="7030A0"/>
                </a:solidFill>
                <a:latin typeface="Times New Roman" panose="02020603050405020304" pitchFamily="18" charset="0"/>
                <a:cs typeface="Times New Roman" panose="02020603050405020304" pitchFamily="18" charset="0"/>
              </a:rPr>
              <a:t>«</a:t>
            </a:r>
            <a:r>
              <a:rPr lang="kk-KZ" sz="2800" dirty="0" err="1">
                <a:solidFill>
                  <a:srgbClr val="7030A0"/>
                </a:solidFill>
                <a:latin typeface="Times New Roman" panose="02020603050405020304" pitchFamily="18" charset="0"/>
                <a:cs typeface="Times New Roman" panose="02020603050405020304" pitchFamily="18" charset="0"/>
              </a:rPr>
              <a:t>Т</a:t>
            </a:r>
            <a:r>
              <a:rPr lang="kk-KZ" sz="2800" dirty="0" err="1" smtClean="0">
                <a:solidFill>
                  <a:srgbClr val="7030A0"/>
                </a:solidFill>
                <a:latin typeface="Times New Roman" panose="02020603050405020304" pitchFamily="18" charset="0"/>
                <a:cs typeface="Times New Roman" panose="02020603050405020304" pitchFamily="18" charset="0"/>
              </a:rPr>
              <a:t>іл-еңбек-қоғам</a:t>
            </a:r>
            <a:r>
              <a:rPr lang="kk-KZ" sz="2800" dirty="0">
                <a:solidFill>
                  <a:srgbClr val="7030A0"/>
                </a:solidFill>
                <a:latin typeface="Times New Roman" panose="02020603050405020304" pitchFamily="18" charset="0"/>
                <a:cs typeface="Times New Roman" panose="02020603050405020304" pitchFamily="18" charset="0"/>
              </a:rPr>
              <a:t>» сияқты шынайы өмірдің танымына сүйенген лексикалық бірліктердің </a:t>
            </a:r>
            <a:r>
              <a:rPr lang="kk-KZ" sz="2800" dirty="0" err="1">
                <a:solidFill>
                  <a:srgbClr val="7030A0"/>
                </a:solidFill>
                <a:latin typeface="Times New Roman" panose="02020603050405020304" pitchFamily="18" charset="0"/>
                <a:cs typeface="Times New Roman" panose="02020603050405020304" pitchFamily="18" charset="0"/>
              </a:rPr>
              <a:t>ономосиологиялық</a:t>
            </a:r>
            <a:r>
              <a:rPr lang="kk-KZ" sz="2800" dirty="0">
                <a:solidFill>
                  <a:srgbClr val="7030A0"/>
                </a:solidFill>
                <a:latin typeface="Times New Roman" panose="02020603050405020304" pitchFamily="18" charset="0"/>
                <a:cs typeface="Times New Roman" panose="02020603050405020304" pitchFamily="18" charset="0"/>
              </a:rPr>
              <a:t> аспектісін талдау шынайы тірлікпен тығыз байланысты. Бұл </a:t>
            </a:r>
            <a:r>
              <a:rPr lang="kk-KZ" sz="2800" dirty="0" smtClean="0">
                <a:solidFill>
                  <a:srgbClr val="7030A0"/>
                </a:solidFill>
                <a:latin typeface="Times New Roman" panose="02020603050405020304" pitchFamily="18" charset="0"/>
                <a:cs typeface="Times New Roman" panose="02020603050405020304" pitchFamily="18" charset="0"/>
              </a:rPr>
              <a:t>үш тұрғыда қарастырылады</a:t>
            </a:r>
            <a:r>
              <a:rPr lang="kk-KZ" sz="2800" dirty="0">
                <a:solidFill>
                  <a:srgbClr val="7030A0"/>
                </a:solidFill>
                <a:latin typeface="Times New Roman" panose="02020603050405020304" pitchFamily="18" charset="0"/>
                <a:cs typeface="Times New Roman" panose="02020603050405020304" pitchFamily="18" charset="0"/>
              </a:rPr>
              <a:t>:</a:t>
            </a:r>
            <a:endParaRPr lang="ru-RU" sz="2800" dirty="0">
              <a:solidFill>
                <a:srgbClr val="7030A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q"/>
            </a:pPr>
            <a:r>
              <a:rPr lang="kk-KZ" sz="2800" dirty="0">
                <a:solidFill>
                  <a:srgbClr val="7030A0"/>
                </a:solidFill>
                <a:latin typeface="Times New Roman" panose="02020603050405020304" pitchFamily="18" charset="0"/>
                <a:cs typeface="Times New Roman" panose="02020603050405020304" pitchFamily="18" charset="0"/>
              </a:rPr>
              <a:t>Адам тілі мен таным </a:t>
            </a:r>
            <a:r>
              <a:rPr lang="kk-KZ" sz="2800" dirty="0" smtClean="0">
                <a:solidFill>
                  <a:srgbClr val="7030A0"/>
                </a:solidFill>
                <a:latin typeface="Times New Roman" panose="02020603050405020304" pitchFamily="18" charset="0"/>
                <a:cs typeface="Times New Roman" panose="02020603050405020304" pitchFamily="18" charset="0"/>
              </a:rPr>
              <a:t>қатынасы;</a:t>
            </a:r>
            <a:endParaRPr lang="ru-RU" sz="2800" dirty="0">
              <a:solidFill>
                <a:srgbClr val="7030A0"/>
              </a:solidFill>
              <a:latin typeface="Times New Roman" panose="02020603050405020304" pitchFamily="18" charset="0"/>
              <a:cs typeface="Times New Roman" panose="02020603050405020304" pitchFamily="18" charset="0"/>
            </a:endParaRPr>
          </a:p>
          <a:p>
            <a:pPr lvl="0">
              <a:buFont typeface="Wingdings" panose="05000000000000000000" pitchFamily="2" charset="2"/>
              <a:buChar char="q"/>
            </a:pPr>
            <a:r>
              <a:rPr lang="kk-KZ" sz="2800" dirty="0">
                <a:solidFill>
                  <a:srgbClr val="7030A0"/>
                </a:solidFill>
                <a:latin typeface="Times New Roman" panose="02020603050405020304" pitchFamily="18" charset="0"/>
                <a:cs typeface="Times New Roman" panose="02020603050405020304" pitchFamily="18" charset="0"/>
              </a:rPr>
              <a:t>Атау мен аталатын заттың </a:t>
            </a:r>
            <a:r>
              <a:rPr lang="kk-KZ" sz="2800" dirty="0" smtClean="0">
                <a:solidFill>
                  <a:srgbClr val="7030A0"/>
                </a:solidFill>
                <a:latin typeface="Times New Roman" panose="02020603050405020304" pitchFamily="18" charset="0"/>
                <a:cs typeface="Times New Roman" panose="02020603050405020304" pitchFamily="18" charset="0"/>
              </a:rPr>
              <a:t>сәйкестігі;</a:t>
            </a:r>
            <a:endParaRPr lang="ru-RU" sz="2800" dirty="0">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kk-KZ" sz="2800" dirty="0">
                <a:solidFill>
                  <a:srgbClr val="7030A0"/>
                </a:solidFill>
                <a:latin typeface="Times New Roman" panose="02020603050405020304" pitchFamily="18" charset="0"/>
                <a:cs typeface="Times New Roman" panose="02020603050405020304" pitchFamily="18" charset="0"/>
              </a:rPr>
              <a:t>Аталып отырған заттың сол қоғам мүшелерінің тұрмыстық санасында бейнеленуі, қолданылуы. </a:t>
            </a:r>
            <a:endParaRPr lang="ru-RU" sz="28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186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3708" y="321734"/>
            <a:ext cx="10058400" cy="4023360"/>
          </a:xfrm>
        </p:spPr>
        <p:txBody>
          <a:bodyPr>
            <a:noAutofit/>
          </a:bodyPr>
          <a:lstStyle/>
          <a:p>
            <a:r>
              <a:rPr lang="kk-KZ" sz="3200" dirty="0">
                <a:solidFill>
                  <a:srgbClr val="7030A0"/>
                </a:solidFill>
                <a:latin typeface="Times New Roman" panose="02020603050405020304" pitchFamily="18" charset="0"/>
                <a:cs typeface="Times New Roman" panose="02020603050405020304" pitchFamily="18" charset="0"/>
              </a:rPr>
              <a:t>Қазақ тіліндегі материалдық мәдениет атауларын жаңаша, кешенді түрде зерттеуге баға беріп, тарихи </a:t>
            </a:r>
            <a:r>
              <a:rPr lang="kk-KZ" sz="3200" dirty="0" smtClean="0">
                <a:solidFill>
                  <a:srgbClr val="7030A0"/>
                </a:solidFill>
                <a:latin typeface="Times New Roman" panose="02020603050405020304" pitchFamily="18" charset="0"/>
                <a:cs typeface="Times New Roman" panose="02020603050405020304" pitchFamily="18" charset="0"/>
              </a:rPr>
              <a:t>деривация </a:t>
            </a:r>
            <a:r>
              <a:rPr lang="kk-KZ" sz="3200" dirty="0">
                <a:solidFill>
                  <a:srgbClr val="7030A0"/>
                </a:solidFill>
                <a:latin typeface="Times New Roman" panose="02020603050405020304" pitchFamily="18" charset="0"/>
                <a:cs typeface="Times New Roman" panose="02020603050405020304" pitchFamily="18" charset="0"/>
              </a:rPr>
              <a:t>мен номинация негізінде қарастырған – ғалым </a:t>
            </a:r>
            <a:r>
              <a:rPr lang="kk-KZ" sz="3200" dirty="0" smtClean="0">
                <a:solidFill>
                  <a:srgbClr val="7030A0"/>
                </a:solidFill>
                <a:latin typeface="Times New Roman" panose="02020603050405020304" pitchFamily="18" charset="0"/>
                <a:cs typeface="Times New Roman" panose="02020603050405020304" pitchFamily="18" charset="0"/>
              </a:rPr>
              <a:t>Ж.</a:t>
            </a:r>
            <a:r>
              <a:rPr lang="kk-KZ" sz="3200" dirty="0" err="1" smtClean="0">
                <a:solidFill>
                  <a:srgbClr val="7030A0"/>
                </a:solidFill>
                <a:latin typeface="Times New Roman" panose="02020603050405020304" pitchFamily="18" charset="0"/>
                <a:cs typeface="Times New Roman" panose="02020603050405020304" pitchFamily="18" charset="0"/>
              </a:rPr>
              <a:t>Манкеева</a:t>
            </a:r>
            <a:r>
              <a:rPr lang="kk-KZ" sz="3200" dirty="0" smtClean="0">
                <a:solidFill>
                  <a:srgbClr val="7030A0"/>
                </a:solidFill>
                <a:latin typeface="Times New Roman" panose="02020603050405020304" pitchFamily="18" charset="0"/>
                <a:cs typeface="Times New Roman" panose="02020603050405020304" pitchFamily="18" charset="0"/>
              </a:rPr>
              <a:t>. </a:t>
            </a:r>
            <a:r>
              <a:rPr lang="kk-KZ" sz="3200" dirty="0">
                <a:solidFill>
                  <a:srgbClr val="7030A0"/>
                </a:solidFill>
                <a:latin typeface="Times New Roman" panose="02020603050405020304" pitchFamily="18" charset="0"/>
                <a:cs typeface="Times New Roman" panose="02020603050405020304" pitchFamily="18" charset="0"/>
              </a:rPr>
              <a:t>Зерттеуші атаулардың ономасиологиялық сипатта қалыптасының негізгі тетігі тілдің </a:t>
            </a:r>
            <a:r>
              <a:rPr lang="kk-KZ" sz="3200" dirty="0" err="1">
                <a:solidFill>
                  <a:srgbClr val="7030A0"/>
                </a:solidFill>
                <a:latin typeface="Times New Roman" panose="02020603050405020304" pitchFamily="18" charset="0"/>
                <a:cs typeface="Times New Roman" panose="02020603050405020304" pitchFamily="18" charset="0"/>
              </a:rPr>
              <a:t>кумулятивтік</a:t>
            </a:r>
            <a:r>
              <a:rPr lang="kk-KZ" sz="3200" dirty="0">
                <a:solidFill>
                  <a:srgbClr val="7030A0"/>
                </a:solidFill>
                <a:latin typeface="Times New Roman" panose="02020603050405020304" pitchFamily="18" charset="0"/>
                <a:cs typeface="Times New Roman" panose="02020603050405020304" pitchFamily="18" charset="0"/>
              </a:rPr>
              <a:t> қызметімен байланысты деп қарастырады. Сондай-ақ, ғалым: «Қандай да болмасын заттың атауы оны тек атап қана қоймай, сонымен бірге оны танытады. Ал тану, иә анықтау белгілі бір халықтың тарихи даму жағдайы аясында іске асатындықтан, ол тілдік ұжымы өмір сүретін нақты жағдайларға байланысты әртүрлі болады»,- деп тілдегі кез келген атаудың тағы бір қасиеті танымдық қасиет деп </a:t>
            </a:r>
            <a:r>
              <a:rPr lang="kk-KZ" sz="3200" dirty="0" smtClean="0">
                <a:solidFill>
                  <a:srgbClr val="7030A0"/>
                </a:solidFill>
                <a:latin typeface="Times New Roman" panose="02020603050405020304" pitchFamily="18" charset="0"/>
                <a:cs typeface="Times New Roman" panose="02020603050405020304" pitchFamily="18" charset="0"/>
              </a:rPr>
              <a:t>көрсетеді.</a:t>
            </a:r>
            <a:endParaRPr lang="ru-RU" sz="32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299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1362" y="1383279"/>
            <a:ext cx="10058400" cy="4023360"/>
          </a:xfrm>
        </p:spPr>
        <p:txBody>
          <a:bodyPr>
            <a:normAutofit fontScale="92500" lnSpcReduction="10000"/>
          </a:bodyPr>
          <a:lstStyle/>
          <a:p>
            <a:r>
              <a:rPr lang="kk-KZ" sz="3200" dirty="0">
                <a:latin typeface="Times New Roman" panose="02020603050405020304" pitchFamily="18" charset="0"/>
                <a:cs typeface="Times New Roman" panose="02020603050405020304" pitchFamily="18" charset="0"/>
              </a:rPr>
              <a:t>Танымның мәні қоғамның даму сипатына, оның әлеуметтік ерекшеліктеріне, мәдениеті мен өркениетіне, рухани құндылықтардың өсіп-өркендеуіне байланысты. Адам танымы тіл арқылы дамып, кеңейіп отырады. Сондай-ақ, </a:t>
            </a:r>
            <a:r>
              <a:rPr lang="kk-KZ" sz="3200" dirty="0" err="1">
                <a:latin typeface="Times New Roman" panose="02020603050405020304" pitchFamily="18" charset="0"/>
                <a:cs typeface="Times New Roman" panose="02020603050405020304" pitchFamily="18" charset="0"/>
              </a:rPr>
              <a:t>тіл-адамның</a:t>
            </a:r>
            <a:r>
              <a:rPr lang="kk-KZ" sz="3200" dirty="0">
                <a:latin typeface="Times New Roman" panose="02020603050405020304" pitchFamily="18" charset="0"/>
                <a:cs typeface="Times New Roman" panose="02020603050405020304" pitchFamily="18" charset="0"/>
              </a:rPr>
              <a:t> танымдық деңгейінің көрсеткіші. </a:t>
            </a:r>
            <a:endParaRPr lang="kk-KZ" sz="3200" dirty="0" smtClean="0">
              <a:latin typeface="Times New Roman" panose="02020603050405020304" pitchFamily="18" charset="0"/>
              <a:cs typeface="Times New Roman" panose="02020603050405020304" pitchFamily="18" charset="0"/>
            </a:endParaRPr>
          </a:p>
          <a:p>
            <a:r>
              <a:rPr lang="kk-KZ" sz="3200" dirty="0" smtClean="0">
                <a:latin typeface="Times New Roman" panose="02020603050405020304" pitchFamily="18" charset="0"/>
                <a:cs typeface="Times New Roman" panose="02020603050405020304" pitchFamily="18" charset="0"/>
              </a:rPr>
              <a:t>Тіл </a:t>
            </a:r>
            <a:r>
              <a:rPr lang="kk-KZ" sz="3200" dirty="0">
                <a:latin typeface="Times New Roman" panose="02020603050405020304" pitchFamily="18" charset="0"/>
                <a:cs typeface="Times New Roman" panose="02020603050405020304" pitchFamily="18" charset="0"/>
              </a:rPr>
              <a:t>біліміндегі таным теориясы – адамның айналадағы заттар мен құбылыстарды, дүниені тану, түсіну, ол туралы ұғымдарды санада тіл арқылы қалыптастыру әрекеттерін, оның ұстанатын ұғымдарын, ерекшеліктерін, әдістерін зерттейтін ғылым саласы.</a:t>
            </a:r>
            <a:endParaRPr lang="ru-RU" sz="3200" dirty="0">
              <a:latin typeface="Times New Roman" panose="02020603050405020304" pitchFamily="18" charset="0"/>
              <a:cs typeface="Times New Roman" panose="02020603050405020304" pitchFamily="18" charset="0"/>
            </a:endParaRPr>
          </a:p>
          <a:p>
            <a:endParaRPr lang="ru-RU" dirty="0"/>
          </a:p>
        </p:txBody>
      </p:sp>
      <p:sp>
        <p:nvSpPr>
          <p:cNvPr id="4" name="AutoShape 2" descr="Happy face, sad face – are emojis the nearest thing to a universal langu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4" descr="Happy face, sad face – are emojis the nearest thing to a universal langu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6" name="Рисунок 5"/>
          <p:cNvPicPr>
            <a:picLocks noChangeAspect="1"/>
          </p:cNvPicPr>
          <p:nvPr/>
        </p:nvPicPr>
        <p:blipFill>
          <a:blip r:embed="rId2"/>
          <a:stretch>
            <a:fillRect/>
          </a:stretch>
        </p:blipFill>
        <p:spPr>
          <a:xfrm>
            <a:off x="9249104" y="5000625"/>
            <a:ext cx="2457450" cy="1857375"/>
          </a:xfrm>
          <a:prstGeom prst="rect">
            <a:avLst/>
          </a:prstGeom>
        </p:spPr>
      </p:pic>
    </p:spTree>
    <p:extLst>
      <p:ext uri="{BB962C8B-B14F-4D97-AF65-F5344CB8AC3E}">
        <p14:creationId xmlns:p14="http://schemas.microsoft.com/office/powerpoint/2010/main" val="2123795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76960" y="1910080"/>
            <a:ext cx="10078720" cy="3959014"/>
          </a:xfrm>
        </p:spPr>
        <p:txBody>
          <a:bodyPr>
            <a:normAutofit/>
          </a:bodyPr>
          <a:lstStyle/>
          <a:p>
            <a:r>
              <a:rPr lang="kk-KZ" sz="3200" dirty="0">
                <a:latin typeface="Times New Roman" panose="02020603050405020304" pitchFamily="18" charset="0"/>
                <a:cs typeface="Times New Roman" panose="02020603050405020304" pitchFamily="18" charset="0"/>
              </a:rPr>
              <a:t>Б</a:t>
            </a:r>
            <a:r>
              <a:rPr lang="kk-KZ" sz="3200" dirty="0" smtClean="0">
                <a:latin typeface="Times New Roman" panose="02020603050405020304" pitchFamily="18" charset="0"/>
                <a:cs typeface="Times New Roman" panose="02020603050405020304" pitchFamily="18" charset="0"/>
              </a:rPr>
              <a:t>іріншілік </a:t>
            </a:r>
            <a:r>
              <a:rPr lang="kk-KZ" sz="3200" dirty="0">
                <a:latin typeface="Times New Roman" panose="02020603050405020304" pitchFamily="18" charset="0"/>
                <a:cs typeface="Times New Roman" panose="02020603050405020304" pitchFamily="18" charset="0"/>
              </a:rPr>
              <a:t>номинация </a:t>
            </a:r>
            <a:r>
              <a:rPr lang="kk-KZ" sz="3200" dirty="0" smtClean="0">
                <a:latin typeface="Times New Roman" panose="02020603050405020304" pitchFamily="18" charset="0"/>
                <a:cs typeface="Times New Roman" panose="02020603050405020304" pitchFamily="18" charset="0"/>
              </a:rPr>
              <a:t>- тек </a:t>
            </a:r>
            <a:r>
              <a:rPr lang="kk-KZ" sz="3200" dirty="0">
                <a:latin typeface="Times New Roman" panose="02020603050405020304" pitchFamily="18" charset="0"/>
                <a:cs typeface="Times New Roman" panose="02020603050405020304" pitchFamily="18" charset="0"/>
              </a:rPr>
              <a:t>тарихи аспектіден сөздердің этимологиялық шығу тарихын зерттеу арқылы ашылатын атаулардың ең көне </a:t>
            </a:r>
            <a:r>
              <a:rPr lang="kk-KZ" sz="3200" dirty="0" smtClean="0">
                <a:latin typeface="Times New Roman" panose="02020603050405020304" pitchFamily="18" charset="0"/>
                <a:cs typeface="Times New Roman" panose="02020603050405020304" pitchFamily="18" charset="0"/>
              </a:rPr>
              <a:t>мағынасы</a:t>
            </a:r>
            <a:r>
              <a:rPr lang="kk-KZ" sz="3200" dirty="0">
                <a:latin typeface="Times New Roman" panose="02020603050405020304" pitchFamily="18" charset="0"/>
                <a:cs typeface="Times New Roman" panose="02020603050405020304" pitchFamily="18" charset="0"/>
              </a:rPr>
              <a:t>. </a:t>
            </a:r>
            <a:endParaRPr lang="kk-KZ" sz="3200" dirty="0" smtClean="0">
              <a:latin typeface="Times New Roman" panose="02020603050405020304" pitchFamily="18" charset="0"/>
              <a:cs typeface="Times New Roman" panose="02020603050405020304" pitchFamily="18" charset="0"/>
            </a:endParaRPr>
          </a:p>
          <a:p>
            <a:r>
              <a:rPr lang="kk-KZ" sz="3200" dirty="0" smtClean="0">
                <a:latin typeface="Times New Roman" panose="02020603050405020304" pitchFamily="18" charset="0"/>
                <a:cs typeface="Times New Roman" panose="02020603050405020304" pitchFamily="18" charset="0"/>
              </a:rPr>
              <a:t>Екіншілік </a:t>
            </a:r>
            <a:r>
              <a:rPr lang="kk-KZ" sz="3200" dirty="0">
                <a:latin typeface="Times New Roman" panose="02020603050405020304" pitchFamily="18" charset="0"/>
                <a:cs typeface="Times New Roman" panose="02020603050405020304" pitchFamily="18" charset="0"/>
              </a:rPr>
              <a:t>номинация – сөзжасам тәсілдері арқылы жасалатын атаулар. Екіншілік номинацияда атаудың зат немесе құбылыстың танымдық сипаты, белгісі айқын әрі анық көрініп тұрады</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7399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15661" y="1225193"/>
            <a:ext cx="11277599" cy="3416320"/>
          </a:xfrm>
          <a:prstGeom prst="rect">
            <a:avLst/>
          </a:prstGeom>
        </p:spPr>
        <p:txBody>
          <a:bodyPr wrap="square">
            <a:spAutoFit/>
          </a:bodyPr>
          <a:lstStyle/>
          <a:p>
            <a:r>
              <a:rPr lang="kk-KZ" sz="3600" dirty="0" smtClean="0">
                <a:solidFill>
                  <a:srgbClr val="002060"/>
                </a:solidFill>
                <a:effectLst/>
                <a:latin typeface="Times New Roman" panose="02020603050405020304" pitchFamily="18" charset="0"/>
                <a:ea typeface="Calibri" panose="020F0502020204030204" pitchFamily="34" charset="0"/>
              </a:rPr>
              <a:t>Тілдегі кез келген сөздің қалыптасуына бір уәж әсер етеді. Ол атаудың ерекше белгісімен, халық дүниетанымымен т.б. ерекшеліктермен тығыз байланысты. Атаулар өзара сабақтасып жатқан «</a:t>
            </a:r>
            <a:r>
              <a:rPr lang="kk-KZ" sz="3600" i="1" dirty="0" smtClean="0">
                <a:solidFill>
                  <a:srgbClr val="002060"/>
                </a:solidFill>
                <a:effectLst/>
                <a:latin typeface="Times New Roman" panose="02020603050405020304" pitchFamily="18" charset="0"/>
                <a:ea typeface="Calibri" panose="020F0502020204030204" pitchFamily="34" charset="0"/>
              </a:rPr>
              <a:t>таңбалаушы – таңбаланушы – таңба</a:t>
            </a:r>
            <a:r>
              <a:rPr lang="kk-KZ" sz="3600" dirty="0" smtClean="0">
                <a:solidFill>
                  <a:srgbClr val="002060"/>
                </a:solidFill>
                <a:effectLst/>
                <a:latin typeface="Times New Roman" panose="02020603050405020304" pitchFamily="18" charset="0"/>
                <a:ea typeface="Calibri" panose="020F0502020204030204" pitchFamily="34" charset="0"/>
              </a:rPr>
              <a:t>» үштігінің нәтижесінде пайда болған.</a:t>
            </a:r>
            <a:endParaRPr lang="ru-RU" sz="3600" dirty="0">
              <a:solidFill>
                <a:srgbClr val="002060"/>
              </a:solidFill>
            </a:endParaRPr>
          </a:p>
        </p:txBody>
      </p:sp>
    </p:spTree>
    <p:extLst>
      <p:ext uri="{BB962C8B-B14F-4D97-AF65-F5344CB8AC3E}">
        <p14:creationId xmlns:p14="http://schemas.microsoft.com/office/powerpoint/2010/main" val="1963174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252</TotalTime>
  <Words>1075</Words>
  <Application>Microsoft Office PowerPoint</Application>
  <PresentationFormat>Широкоэкранный</PresentationFormat>
  <Paragraphs>41</Paragraphs>
  <Slides>18</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Calibri</vt:lpstr>
      <vt:lpstr>Calibri Light</vt:lpstr>
      <vt:lpstr>Times New Roman</vt:lpstr>
      <vt:lpstr>Wingdings</vt:lpstr>
      <vt:lpstr>Ретро</vt:lpstr>
      <vt:lpstr> 5-дәріс  Уәждеме және таным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Ұлттық сана мен дүниетанымның куәсі – тіл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5-дәріс  Уәждеме және таным</dc:title>
  <dc:creator>Anar Salkinbay</dc:creator>
  <cp:lastModifiedBy>Anar Salkinbay</cp:lastModifiedBy>
  <cp:revision>14</cp:revision>
  <dcterms:created xsi:type="dcterms:W3CDTF">2020-10-12T12:32:53Z</dcterms:created>
  <dcterms:modified xsi:type="dcterms:W3CDTF">2020-10-13T08:14:33Z</dcterms:modified>
</cp:coreProperties>
</file>